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7"/>
  </p:notesMasterIdLst>
  <p:handoutMasterIdLst>
    <p:handoutMasterId r:id="rId58"/>
  </p:handoutMasterIdLst>
  <p:sldIdLst>
    <p:sldId id="256"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2" r:id="rId21"/>
    <p:sldId id="293" r:id="rId22"/>
    <p:sldId id="291"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 id="325" r:id="rId55"/>
    <p:sldId id="326" r:id="rId5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p:restoredTop sz="94600"/>
  </p:normalViewPr>
  <p:slideViewPr>
    <p:cSldViewPr showGuides="1">
      <p:cViewPr varScale="1">
        <p:scale>
          <a:sx n="79" d="100"/>
          <a:sy n="79" d="100"/>
        </p:scale>
        <p:origin x="-1474" y="-77"/>
      </p:cViewPr>
      <p:guideLst>
        <p:guide orient="horz" pos="3974"/>
        <p:guide pos="2880"/>
      </p:guideLst>
    </p:cSldViewPr>
  </p:slideViewPr>
  <p:notesTextViewPr>
    <p:cViewPr>
      <p:scale>
        <a:sx n="100" d="100"/>
        <a:sy n="100" d="100"/>
      </p:scale>
      <p:origin x="0" y="0"/>
    </p:cViewPr>
  </p:notesTextViewPr>
  <p:notesViewPr>
    <p:cSldViewPr showGuides="1">
      <p:cViewPr varScale="1">
        <p:scale>
          <a:sx n="78" d="100"/>
          <a:sy n="78" d="100"/>
        </p:scale>
        <p:origin x="-2070"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image" Target="../media/image73.wmf"/><Relationship Id="rId7" Type="http://schemas.openxmlformats.org/officeDocument/2006/relationships/image" Target="../media/image77.wmf"/><Relationship Id="rId2" Type="http://schemas.openxmlformats.org/officeDocument/2006/relationships/image" Target="../media/image72.wmf"/><Relationship Id="rId1" Type="http://schemas.openxmlformats.org/officeDocument/2006/relationships/image" Target="../media/image71.wmf"/><Relationship Id="rId6" Type="http://schemas.openxmlformats.org/officeDocument/2006/relationships/image" Target="../media/image76.wmf"/><Relationship Id="rId5" Type="http://schemas.openxmlformats.org/officeDocument/2006/relationships/image" Target="../media/image75.wmf"/><Relationship Id="rId10" Type="http://schemas.openxmlformats.org/officeDocument/2006/relationships/image" Target="../media/image80.wmf"/><Relationship Id="rId4" Type="http://schemas.openxmlformats.org/officeDocument/2006/relationships/image" Target="../media/image74.wmf"/><Relationship Id="rId9" Type="http://schemas.openxmlformats.org/officeDocument/2006/relationships/image" Target="../media/image7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01.wmf"/><Relationship Id="rId13" Type="http://schemas.openxmlformats.org/officeDocument/2006/relationships/image" Target="../media/image106.wmf"/><Relationship Id="rId3" Type="http://schemas.openxmlformats.org/officeDocument/2006/relationships/image" Target="../media/image96.wmf"/><Relationship Id="rId7" Type="http://schemas.openxmlformats.org/officeDocument/2006/relationships/image" Target="../media/image100.wmf"/><Relationship Id="rId12" Type="http://schemas.openxmlformats.org/officeDocument/2006/relationships/image" Target="../media/image105.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11" Type="http://schemas.openxmlformats.org/officeDocument/2006/relationships/image" Target="../media/image104.wmf"/><Relationship Id="rId5" Type="http://schemas.openxmlformats.org/officeDocument/2006/relationships/image" Target="../media/image98.wmf"/><Relationship Id="rId15" Type="http://schemas.openxmlformats.org/officeDocument/2006/relationships/image" Target="../media/image108.wmf"/><Relationship Id="rId10" Type="http://schemas.openxmlformats.org/officeDocument/2006/relationships/image" Target="../media/image103.wmf"/><Relationship Id="rId4" Type="http://schemas.openxmlformats.org/officeDocument/2006/relationships/image" Target="../media/image97.wmf"/><Relationship Id="rId9" Type="http://schemas.openxmlformats.org/officeDocument/2006/relationships/image" Target="../media/image102.wmf"/><Relationship Id="rId14" Type="http://schemas.openxmlformats.org/officeDocument/2006/relationships/image" Target="../media/image107.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 Id="rId9"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12" Type="http://schemas.openxmlformats.org/officeDocument/2006/relationships/image" Target="../media/image58.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614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614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614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93A2042-855F-491C-8B2D-04BB1A4916E4}" type="slidenum">
              <a:rPr lang="zh-CN" altLang="en-US"/>
              <a:pPr/>
              <a:t>‹#›</a:t>
            </a:fld>
            <a:endParaRPr lang="en-US" altLang="zh-CN"/>
          </a:p>
        </p:txBody>
      </p:sp>
    </p:spTree>
    <p:extLst>
      <p:ext uri="{BB962C8B-B14F-4D97-AF65-F5344CB8AC3E}">
        <p14:creationId xmlns:p14="http://schemas.microsoft.com/office/powerpoint/2010/main" val="2464914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949260CD-9538-4205-9FF6-6F00C1F4044E}" type="slidenum">
              <a:rPr lang="zh-CN" altLang="en-US"/>
              <a:pPr/>
              <a:t>‹#›</a:t>
            </a:fld>
            <a:endParaRPr lang="en-US" altLang="zh-CN"/>
          </a:p>
        </p:txBody>
      </p:sp>
    </p:spTree>
    <p:extLst>
      <p:ext uri="{BB962C8B-B14F-4D97-AF65-F5344CB8AC3E}">
        <p14:creationId xmlns:p14="http://schemas.microsoft.com/office/powerpoint/2010/main" val="14953897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gradFill rotWithShape="0">
          <a:gsLst>
            <a:gs pos="0">
              <a:schemeClr val="bg1"/>
            </a:gs>
            <a:gs pos="100000">
              <a:schemeClr val="bg2"/>
            </a:gs>
          </a:gsLst>
          <a:path path="shape">
            <a:fillToRect l="7500" t="33333" r="7501" b="50000"/>
          </a:path>
        </a:gradFill>
        <a:effectLst/>
      </p:bgPr>
    </p:bg>
    <p:spTree>
      <p:nvGrpSpPr>
        <p:cNvPr id="1" name=""/>
        <p:cNvGrpSpPr/>
        <p:nvPr/>
      </p:nvGrpSpPr>
      <p:grpSpPr>
        <a:xfrm>
          <a:off x="0" y="0"/>
          <a:ext cx="0" cy="0"/>
          <a:chOff x="0" y="0"/>
          <a:chExt cx="0" cy="0"/>
        </a:xfrm>
      </p:grpSpPr>
      <p:sp>
        <p:nvSpPr>
          <p:cNvPr id="3078" name="Rectangle 6"/>
          <p:cNvSpPr>
            <a:spLocks noGrp="1" noChangeArrowheads="1"/>
          </p:cNvSpPr>
          <p:nvPr>
            <p:ph type="ctrTitle" sz="quarter"/>
          </p:nvPr>
        </p:nvSpPr>
        <p:spPr>
          <a:xfrm>
            <a:off x="685800" y="2286000"/>
            <a:ext cx="7772400" cy="1143000"/>
          </a:xfrm>
        </p:spPr>
        <p:txBody>
          <a:bodyPr anchor="b"/>
          <a:lstStyle>
            <a:lvl1pPr>
              <a:defRPr/>
            </a:lvl1pPr>
          </a:lstStyle>
          <a:p>
            <a:pPr lvl="0"/>
            <a:r>
              <a:rPr lang="zh-TW" altLang="en-US" noProof="0" smtClean="0"/>
              <a:t>按一下以編輯母片標題樣式</a:t>
            </a:r>
            <a:endParaRPr lang="zh-CN" altLang="en-US" noProof="0" smtClean="0"/>
          </a:p>
        </p:txBody>
      </p:sp>
      <p:sp>
        <p:nvSpPr>
          <p:cNvPr id="3079" name="Rectangle 7"/>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zh-TW" altLang="en-US" noProof="0" smtClean="0"/>
              <a:t>按一下以編輯母片副標題樣式</a:t>
            </a:r>
            <a:endParaRPr lang="zh-CN" altLang="en-US" noProof="0" smtClean="0"/>
          </a:p>
        </p:txBody>
      </p:sp>
      <p:sp>
        <p:nvSpPr>
          <p:cNvPr id="3080" name="Rectangle 8"/>
          <p:cNvSpPr>
            <a:spLocks noGrp="1" noChangeArrowheads="1"/>
          </p:cNvSpPr>
          <p:nvPr>
            <p:ph type="dt" sz="quarter" idx="2"/>
          </p:nvPr>
        </p:nvSpPr>
        <p:spPr/>
        <p:txBody>
          <a:bodyPr/>
          <a:lstStyle>
            <a:lvl1pPr>
              <a:defRPr>
                <a:solidFill>
                  <a:srgbClr val="000000"/>
                </a:solidFill>
              </a:defRPr>
            </a:lvl1pPr>
          </a:lstStyle>
          <a:p>
            <a:endParaRPr lang="en-US" altLang="zh-CN"/>
          </a:p>
        </p:txBody>
      </p:sp>
      <p:sp>
        <p:nvSpPr>
          <p:cNvPr id="3081" name="Rectangle 9"/>
          <p:cNvSpPr>
            <a:spLocks noGrp="1" noChangeArrowheads="1"/>
          </p:cNvSpPr>
          <p:nvPr>
            <p:ph type="ftr" sz="quarter" idx="3"/>
          </p:nvPr>
        </p:nvSpPr>
        <p:spPr/>
        <p:txBody>
          <a:bodyPr/>
          <a:lstStyle>
            <a:lvl1pPr>
              <a:defRPr>
                <a:solidFill>
                  <a:srgbClr val="000000"/>
                </a:solidFill>
              </a:defRPr>
            </a:lvl1pPr>
          </a:lstStyle>
          <a:p>
            <a:endParaRPr lang="en-US" altLang="zh-CN"/>
          </a:p>
        </p:txBody>
      </p:sp>
      <p:sp>
        <p:nvSpPr>
          <p:cNvPr id="3082" name="Rectangle 10"/>
          <p:cNvSpPr>
            <a:spLocks noGrp="1" noChangeArrowheads="1"/>
          </p:cNvSpPr>
          <p:nvPr>
            <p:ph type="sldNum" sz="quarter" idx="4"/>
          </p:nvPr>
        </p:nvSpPr>
        <p:spPr/>
        <p:txBody>
          <a:bodyPr/>
          <a:lstStyle>
            <a:lvl1pPr>
              <a:defRPr>
                <a:solidFill>
                  <a:srgbClr val="000000"/>
                </a:solidFill>
              </a:defRPr>
            </a:lvl1pPr>
          </a:lstStyle>
          <a:p>
            <a:fld id="{7315B807-7C9D-4744-97A2-4A9D02638050}" type="slidenum">
              <a:rPr lang="zh-CN" altLang="en-US"/>
              <a:pPr/>
              <a:t>‹#›</a:t>
            </a:fld>
            <a:endParaRPr lang="en-US" altLang="zh-CN"/>
          </a:p>
        </p:txBody>
      </p:sp>
      <p:pic>
        <p:nvPicPr>
          <p:cNvPr id="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3568" y="476672"/>
            <a:ext cx="3114675" cy="997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6BE43862-B153-4232-B5C5-580CB732B52E}" type="slidenum">
              <a:rPr lang="zh-CN" altLang="en-US"/>
              <a:pPr/>
              <a:t>‹#›</a:t>
            </a:fld>
            <a:endParaRPr lang="en-US" altLang="zh-CN"/>
          </a:p>
        </p:txBody>
      </p:sp>
      <p:pic>
        <p:nvPicPr>
          <p:cNvPr id="7"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4214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609600"/>
            <a:ext cx="1943100" cy="54864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609600"/>
            <a:ext cx="5676900" cy="54864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D2380401-61D3-4C8C-A6A2-4DAA661FE042}" type="slidenum">
              <a:rPr lang="zh-CN" altLang="en-US"/>
              <a:pPr/>
              <a:t>‹#›</a:t>
            </a:fld>
            <a:endParaRPr lang="en-US" altLang="zh-CN"/>
          </a:p>
        </p:txBody>
      </p:sp>
      <p:pic>
        <p:nvPicPr>
          <p:cNvPr id="7"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7497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260648"/>
            <a:ext cx="8496944" cy="792088"/>
          </a:xfrm>
        </p:spPr>
        <p:txBody>
          <a:bodyPr/>
          <a:lstStyle>
            <a:lvl1pPr algn="l">
              <a:defRPr sz="3200" b="1">
                <a:latin typeface="Times New Roman" pitchFamily="18" charset="0"/>
                <a:ea typeface="標楷體" pitchFamily="65" charset="-120"/>
                <a:cs typeface="Times New Roman" pitchFamily="18" charset="0"/>
              </a:defRPr>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23528" y="1340768"/>
            <a:ext cx="8496944" cy="5256584"/>
          </a:xfrm>
        </p:spPr>
        <p:txBody>
          <a:bodyPr/>
          <a:lstStyle>
            <a:lvl1pPr marL="288000" indent="-288000">
              <a:lnSpc>
                <a:spcPts val="3200"/>
              </a:lnSpc>
              <a:spcBef>
                <a:spcPts val="500"/>
              </a:spcBef>
              <a:buSzPct val="80000"/>
              <a:buFontTx/>
              <a:buBlip>
                <a:blip r:embed="rId2"/>
              </a:buBlip>
              <a:defRPr sz="2400">
                <a:latin typeface="Times New Roman" pitchFamily="18" charset="0"/>
                <a:ea typeface="標楷體" pitchFamily="65" charset="-120"/>
                <a:cs typeface="Times New Roman" pitchFamily="18" charset="0"/>
              </a:defRPr>
            </a:lvl1pPr>
            <a:lvl2pPr marL="648000" indent="-288000">
              <a:lnSpc>
                <a:spcPts val="3200"/>
              </a:lnSpc>
              <a:spcBef>
                <a:spcPts val="500"/>
              </a:spcBef>
              <a:defRPr sz="2400">
                <a:latin typeface="Times New Roman" pitchFamily="18" charset="0"/>
                <a:ea typeface="標楷體" pitchFamily="65" charset="-120"/>
                <a:cs typeface="Times New Roman" pitchFamily="18" charset="0"/>
              </a:defRPr>
            </a:lvl2pPr>
            <a:lvl3pPr>
              <a:lnSpc>
                <a:spcPts val="3200"/>
              </a:lnSpc>
              <a:spcBef>
                <a:spcPts val="500"/>
              </a:spcBef>
              <a:defRPr sz="2400">
                <a:latin typeface="Times New Roman" pitchFamily="18" charset="0"/>
                <a:ea typeface="標楷體" pitchFamily="65" charset="-120"/>
                <a:cs typeface="Times New Roman" pitchFamily="18" charset="0"/>
              </a:defRPr>
            </a:lvl3pPr>
            <a:lvl4pPr>
              <a:lnSpc>
                <a:spcPts val="3200"/>
              </a:lnSpc>
              <a:spcBef>
                <a:spcPts val="500"/>
              </a:spcBef>
              <a:defRPr sz="2400">
                <a:latin typeface="Times New Roman" pitchFamily="18" charset="0"/>
                <a:ea typeface="標楷體" pitchFamily="65" charset="-120"/>
                <a:cs typeface="Times New Roman" pitchFamily="18" charset="0"/>
              </a:defRPr>
            </a:lvl4pPr>
            <a:lvl5pPr>
              <a:lnSpc>
                <a:spcPts val="3200"/>
              </a:lnSpc>
              <a:spcBef>
                <a:spcPts val="500"/>
              </a:spcBef>
              <a:defRPr sz="2400">
                <a:latin typeface="Times New Roman" pitchFamily="18" charset="0"/>
                <a:ea typeface="標楷體" pitchFamily="65" charset="-120"/>
                <a:cs typeface="Times New Roman"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974E4F6D-7727-41CD-A02C-CEDEFA52C330}" type="slidenum">
              <a:rPr lang="zh-CN" altLang="en-US"/>
              <a:pPr/>
              <a:t>‹#›</a:t>
            </a:fld>
            <a:endParaRPr lang="en-US" altLang="zh-CN"/>
          </a:p>
        </p:txBody>
      </p:sp>
      <p:pic>
        <p:nvPicPr>
          <p:cNvPr id="7" name="Picture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30188" y="1124744"/>
            <a:ext cx="8682037" cy="18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55634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endParaRPr lang="en-US" altLang="zh-CN"/>
          </a:p>
        </p:txBody>
      </p:sp>
      <p:sp>
        <p:nvSpPr>
          <p:cNvPr id="5" name="頁尾版面配置區 4"/>
          <p:cNvSpPr>
            <a:spLocks noGrp="1"/>
          </p:cNvSpPr>
          <p:nvPr>
            <p:ph type="ftr" sz="quarter" idx="11"/>
          </p:nvPr>
        </p:nvSpPr>
        <p:spPr/>
        <p:txBody>
          <a:bodyPr/>
          <a:lstStyle>
            <a:lvl1pPr>
              <a:defRPr/>
            </a:lvl1pPr>
          </a:lstStyle>
          <a:p>
            <a:endParaRPr lang="en-US" altLang="zh-CN"/>
          </a:p>
        </p:txBody>
      </p:sp>
      <p:sp>
        <p:nvSpPr>
          <p:cNvPr id="6" name="投影片編號版面配置區 5"/>
          <p:cNvSpPr>
            <a:spLocks noGrp="1"/>
          </p:cNvSpPr>
          <p:nvPr>
            <p:ph type="sldNum" sz="quarter" idx="12"/>
          </p:nvPr>
        </p:nvSpPr>
        <p:spPr/>
        <p:txBody>
          <a:bodyPr/>
          <a:lstStyle>
            <a:lvl1pPr>
              <a:defRPr/>
            </a:lvl1pPr>
          </a:lstStyle>
          <a:p>
            <a:fld id="{3E05324B-D0CE-496E-AF21-FACB4A9634D5}" type="slidenum">
              <a:rPr lang="zh-CN" altLang="en-US"/>
              <a:pPr/>
              <a:t>‹#›</a:t>
            </a:fld>
            <a:endParaRPr lang="en-US" altLang="zh-CN"/>
          </a:p>
        </p:txBody>
      </p:sp>
      <p:pic>
        <p:nvPicPr>
          <p:cNvPr id="7"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026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endParaRPr lang="en-US" altLang="zh-CN"/>
          </a:p>
        </p:txBody>
      </p:sp>
      <p:sp>
        <p:nvSpPr>
          <p:cNvPr id="6" name="頁尾版面配置區 5"/>
          <p:cNvSpPr>
            <a:spLocks noGrp="1"/>
          </p:cNvSpPr>
          <p:nvPr>
            <p:ph type="ftr" sz="quarter" idx="11"/>
          </p:nvPr>
        </p:nvSpPr>
        <p:spPr/>
        <p:txBody>
          <a:bodyPr/>
          <a:lstStyle>
            <a:lvl1pPr>
              <a:defRPr/>
            </a:lvl1pPr>
          </a:lstStyle>
          <a:p>
            <a:endParaRPr lang="en-US" altLang="zh-CN"/>
          </a:p>
        </p:txBody>
      </p:sp>
      <p:sp>
        <p:nvSpPr>
          <p:cNvPr id="7" name="投影片編號版面配置區 6"/>
          <p:cNvSpPr>
            <a:spLocks noGrp="1"/>
          </p:cNvSpPr>
          <p:nvPr>
            <p:ph type="sldNum" sz="quarter" idx="12"/>
          </p:nvPr>
        </p:nvSpPr>
        <p:spPr/>
        <p:txBody>
          <a:bodyPr/>
          <a:lstStyle>
            <a:lvl1pPr>
              <a:defRPr/>
            </a:lvl1pPr>
          </a:lstStyle>
          <a:p>
            <a:fld id="{D53C0668-47F8-4BC4-8B7C-AE3F9A075C7E}" type="slidenum">
              <a:rPr lang="zh-CN" altLang="en-US"/>
              <a:pPr/>
              <a:t>‹#›</a:t>
            </a:fld>
            <a:endParaRPr lang="en-US" altLang="zh-CN"/>
          </a:p>
        </p:txBody>
      </p:sp>
      <p:pic>
        <p:nvPicPr>
          <p:cNvPr id="8"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20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endParaRPr lang="en-US" altLang="zh-CN"/>
          </a:p>
        </p:txBody>
      </p:sp>
      <p:sp>
        <p:nvSpPr>
          <p:cNvPr id="8" name="頁尾版面配置區 7"/>
          <p:cNvSpPr>
            <a:spLocks noGrp="1"/>
          </p:cNvSpPr>
          <p:nvPr>
            <p:ph type="ftr" sz="quarter" idx="11"/>
          </p:nvPr>
        </p:nvSpPr>
        <p:spPr/>
        <p:txBody>
          <a:bodyPr/>
          <a:lstStyle>
            <a:lvl1pPr>
              <a:defRPr/>
            </a:lvl1pPr>
          </a:lstStyle>
          <a:p>
            <a:endParaRPr lang="en-US" altLang="zh-CN"/>
          </a:p>
        </p:txBody>
      </p:sp>
      <p:sp>
        <p:nvSpPr>
          <p:cNvPr id="9" name="投影片編號版面配置區 8"/>
          <p:cNvSpPr>
            <a:spLocks noGrp="1"/>
          </p:cNvSpPr>
          <p:nvPr>
            <p:ph type="sldNum" sz="quarter" idx="12"/>
          </p:nvPr>
        </p:nvSpPr>
        <p:spPr/>
        <p:txBody>
          <a:bodyPr/>
          <a:lstStyle>
            <a:lvl1pPr>
              <a:defRPr/>
            </a:lvl1pPr>
          </a:lstStyle>
          <a:p>
            <a:fld id="{03740AA5-30CA-4110-930F-5B68ED65B4EE}" type="slidenum">
              <a:rPr lang="zh-CN" altLang="en-US"/>
              <a:pPr/>
              <a:t>‹#›</a:t>
            </a:fld>
            <a:endParaRPr lang="en-US" altLang="zh-CN"/>
          </a:p>
        </p:txBody>
      </p:sp>
      <p:pic>
        <p:nvPicPr>
          <p:cNvPr id="10"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5127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endParaRPr lang="en-US" altLang="zh-CN"/>
          </a:p>
        </p:txBody>
      </p:sp>
      <p:sp>
        <p:nvSpPr>
          <p:cNvPr id="4" name="頁尾版面配置區 3"/>
          <p:cNvSpPr>
            <a:spLocks noGrp="1"/>
          </p:cNvSpPr>
          <p:nvPr>
            <p:ph type="ftr" sz="quarter" idx="11"/>
          </p:nvPr>
        </p:nvSpPr>
        <p:spPr/>
        <p:txBody>
          <a:bodyPr/>
          <a:lstStyle>
            <a:lvl1pPr>
              <a:defRPr/>
            </a:lvl1pPr>
          </a:lstStyle>
          <a:p>
            <a:endParaRPr lang="en-US" altLang="zh-CN"/>
          </a:p>
        </p:txBody>
      </p:sp>
      <p:sp>
        <p:nvSpPr>
          <p:cNvPr id="5" name="投影片編號版面配置區 4"/>
          <p:cNvSpPr>
            <a:spLocks noGrp="1"/>
          </p:cNvSpPr>
          <p:nvPr>
            <p:ph type="sldNum" sz="quarter" idx="12"/>
          </p:nvPr>
        </p:nvSpPr>
        <p:spPr/>
        <p:txBody>
          <a:bodyPr/>
          <a:lstStyle>
            <a:lvl1pPr>
              <a:defRPr/>
            </a:lvl1pPr>
          </a:lstStyle>
          <a:p>
            <a:fld id="{5DB4066F-223B-4363-A35A-BFDB660679E9}" type="slidenum">
              <a:rPr lang="zh-CN" altLang="en-US"/>
              <a:pPr/>
              <a:t>‹#›</a:t>
            </a:fld>
            <a:endParaRPr lang="en-US" altLang="zh-CN"/>
          </a:p>
        </p:txBody>
      </p:sp>
      <p:pic>
        <p:nvPicPr>
          <p:cNvPr id="6"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15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endParaRPr lang="en-US" altLang="zh-CN"/>
          </a:p>
        </p:txBody>
      </p:sp>
      <p:sp>
        <p:nvSpPr>
          <p:cNvPr id="3" name="頁尾版面配置區 2"/>
          <p:cNvSpPr>
            <a:spLocks noGrp="1"/>
          </p:cNvSpPr>
          <p:nvPr>
            <p:ph type="ftr" sz="quarter" idx="11"/>
          </p:nvPr>
        </p:nvSpPr>
        <p:spPr/>
        <p:txBody>
          <a:bodyPr/>
          <a:lstStyle>
            <a:lvl1pPr>
              <a:defRPr/>
            </a:lvl1pPr>
          </a:lstStyle>
          <a:p>
            <a:endParaRPr lang="en-US" altLang="zh-CN"/>
          </a:p>
        </p:txBody>
      </p:sp>
      <p:sp>
        <p:nvSpPr>
          <p:cNvPr id="4" name="投影片編號版面配置區 3"/>
          <p:cNvSpPr>
            <a:spLocks noGrp="1"/>
          </p:cNvSpPr>
          <p:nvPr>
            <p:ph type="sldNum" sz="quarter" idx="12"/>
          </p:nvPr>
        </p:nvSpPr>
        <p:spPr/>
        <p:txBody>
          <a:bodyPr/>
          <a:lstStyle>
            <a:lvl1pPr>
              <a:defRPr/>
            </a:lvl1pPr>
          </a:lstStyle>
          <a:p>
            <a:fld id="{D67B910F-9D3D-43ED-AF9D-DF34F8430D5A}" type="slidenum">
              <a:rPr lang="zh-CN" altLang="en-US"/>
              <a:pPr/>
              <a:t>‹#›</a:t>
            </a:fld>
            <a:endParaRPr lang="en-US" altLang="zh-CN"/>
          </a:p>
        </p:txBody>
      </p:sp>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3094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CN"/>
          </a:p>
        </p:txBody>
      </p:sp>
      <p:sp>
        <p:nvSpPr>
          <p:cNvPr id="6" name="頁尾版面配置區 5"/>
          <p:cNvSpPr>
            <a:spLocks noGrp="1"/>
          </p:cNvSpPr>
          <p:nvPr>
            <p:ph type="ftr" sz="quarter" idx="11"/>
          </p:nvPr>
        </p:nvSpPr>
        <p:spPr/>
        <p:txBody>
          <a:bodyPr/>
          <a:lstStyle>
            <a:lvl1pPr>
              <a:defRPr/>
            </a:lvl1pPr>
          </a:lstStyle>
          <a:p>
            <a:endParaRPr lang="en-US" altLang="zh-CN"/>
          </a:p>
        </p:txBody>
      </p:sp>
      <p:sp>
        <p:nvSpPr>
          <p:cNvPr id="7" name="投影片編號版面配置區 6"/>
          <p:cNvSpPr>
            <a:spLocks noGrp="1"/>
          </p:cNvSpPr>
          <p:nvPr>
            <p:ph type="sldNum" sz="quarter" idx="12"/>
          </p:nvPr>
        </p:nvSpPr>
        <p:spPr/>
        <p:txBody>
          <a:bodyPr/>
          <a:lstStyle>
            <a:lvl1pPr>
              <a:defRPr/>
            </a:lvl1pPr>
          </a:lstStyle>
          <a:p>
            <a:fld id="{B0D14ED0-6A8D-4A5A-96ED-9F5088F236ED}" type="slidenum">
              <a:rPr lang="zh-CN" altLang="en-US"/>
              <a:pPr/>
              <a:t>‹#›</a:t>
            </a:fld>
            <a:endParaRPr lang="en-US" altLang="zh-CN"/>
          </a:p>
        </p:txBody>
      </p:sp>
      <p:pic>
        <p:nvPicPr>
          <p:cNvPr id="8"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1092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endParaRPr lang="en-US" altLang="zh-CN"/>
          </a:p>
        </p:txBody>
      </p:sp>
      <p:sp>
        <p:nvSpPr>
          <p:cNvPr id="6" name="頁尾版面配置區 5"/>
          <p:cNvSpPr>
            <a:spLocks noGrp="1"/>
          </p:cNvSpPr>
          <p:nvPr>
            <p:ph type="ftr" sz="quarter" idx="11"/>
          </p:nvPr>
        </p:nvSpPr>
        <p:spPr/>
        <p:txBody>
          <a:bodyPr/>
          <a:lstStyle>
            <a:lvl1pPr>
              <a:defRPr/>
            </a:lvl1pPr>
          </a:lstStyle>
          <a:p>
            <a:endParaRPr lang="en-US" altLang="zh-CN"/>
          </a:p>
        </p:txBody>
      </p:sp>
      <p:sp>
        <p:nvSpPr>
          <p:cNvPr id="7" name="投影片編號版面配置區 6"/>
          <p:cNvSpPr>
            <a:spLocks noGrp="1"/>
          </p:cNvSpPr>
          <p:nvPr>
            <p:ph type="sldNum" sz="quarter" idx="12"/>
          </p:nvPr>
        </p:nvSpPr>
        <p:spPr/>
        <p:txBody>
          <a:bodyPr/>
          <a:lstStyle>
            <a:lvl1pPr>
              <a:defRPr/>
            </a:lvl1pPr>
          </a:lstStyle>
          <a:p>
            <a:fld id="{6708B526-E84A-4F72-A5A7-FACBE074589A}" type="slidenum">
              <a:rPr lang="zh-CN" altLang="en-US"/>
              <a:pPr/>
              <a:t>‹#›</a:t>
            </a:fld>
            <a:endParaRPr lang="en-US" altLang="zh-CN"/>
          </a:p>
        </p:txBody>
      </p:sp>
      <p:pic>
        <p:nvPicPr>
          <p:cNvPr id="8"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0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path path="shape">
            <a:fillToRect l="7500" t="8888" r="7501" b="74445"/>
          </a:path>
        </a:gradFill>
        <a:effectLst/>
      </p:bgPr>
    </p:bg>
    <p:spTree>
      <p:nvGrpSpPr>
        <p:cNvPr id="1" name=""/>
        <p:cNvGrpSpPr/>
        <p:nvPr/>
      </p:nvGrpSpPr>
      <p:grpSpPr>
        <a:xfrm>
          <a:off x="0" y="0"/>
          <a:ext cx="0" cy="0"/>
          <a:chOff x="0" y="0"/>
          <a:chExt cx="0" cy="0"/>
        </a:xfrm>
      </p:grpSpPr>
      <p:sp>
        <p:nvSpPr>
          <p:cNvPr id="2054" name="Rectangle 6"/>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ctr" anchorCtr="0" compatLnSpc="1">
            <a:prstTxWarp prst="textNoShape">
              <a:avLst/>
            </a:prstTxWarp>
          </a:bodyPr>
          <a:lstStyle/>
          <a:p>
            <a:pPr lvl="0"/>
            <a:r>
              <a:rPr lang="zh-CN" altLang="en-US" smtClean="0"/>
              <a:t>单击此处编辑母版标题样式</a:t>
            </a:r>
          </a:p>
        </p:txBody>
      </p:sp>
      <p:sp>
        <p:nvSpPr>
          <p:cNvPr id="2055" name="Rectangle 7"/>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7" rIns="92075" bIns="46037"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6" name="Rectangle 8"/>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spcBef>
                <a:spcPct val="50000"/>
              </a:spcBef>
              <a:defRPr sz="1400"/>
            </a:lvl1pPr>
          </a:lstStyle>
          <a:p>
            <a:endParaRPr lang="en-US" altLang="zh-CN"/>
          </a:p>
        </p:txBody>
      </p:sp>
      <p:sp>
        <p:nvSpPr>
          <p:cNvPr id="2057" name="Rectangle 9"/>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lgn="ctr">
              <a:spcBef>
                <a:spcPct val="50000"/>
              </a:spcBef>
              <a:defRPr sz="1400"/>
            </a:lvl1pPr>
          </a:lstStyle>
          <a:p>
            <a:endParaRPr lang="en-US" altLang="zh-CN"/>
          </a:p>
        </p:txBody>
      </p:sp>
      <p:sp>
        <p:nvSpPr>
          <p:cNvPr id="2058" name="Rectangle 10"/>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lvl1pPr algn="r">
              <a:spcBef>
                <a:spcPct val="50000"/>
              </a:spcBef>
              <a:defRPr sz="1400"/>
            </a:lvl1pPr>
          </a:lstStyle>
          <a:p>
            <a:fld id="{87E656BA-7E29-49D1-985D-EBFE50157D39}" type="slidenum">
              <a:rPr lang="zh-CN" altLang="en-US"/>
              <a:pPr/>
              <a:t>‹#›</a:t>
            </a:fld>
            <a:endParaRPr lang="en-US" altLang="zh-CN"/>
          </a:p>
        </p:txBody>
      </p:sp>
      <p:pic>
        <p:nvPicPr>
          <p:cNvPr id="7" name="Picture 4"/>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479062" y="6565688"/>
            <a:ext cx="1664938" cy="30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宋体" pitchFamily="2" charset="-122"/>
          <a:ea typeface="宋体" pitchFamily="2" charset="-122"/>
        </a:defRPr>
      </a:lvl2pPr>
      <a:lvl3pPr algn="ctr" rtl="0" eaLnBrk="1" fontAlgn="base" hangingPunct="1">
        <a:spcBef>
          <a:spcPct val="0"/>
        </a:spcBef>
        <a:spcAft>
          <a:spcPct val="0"/>
        </a:spcAft>
        <a:defRPr kumimoji="1" sz="4400">
          <a:solidFill>
            <a:schemeClr val="tx2"/>
          </a:solidFill>
          <a:latin typeface="宋体" pitchFamily="2" charset="-122"/>
          <a:ea typeface="宋体" pitchFamily="2" charset="-122"/>
        </a:defRPr>
      </a:lvl3pPr>
      <a:lvl4pPr algn="ctr" rtl="0" eaLnBrk="1" fontAlgn="base" hangingPunct="1">
        <a:spcBef>
          <a:spcPct val="0"/>
        </a:spcBef>
        <a:spcAft>
          <a:spcPct val="0"/>
        </a:spcAft>
        <a:defRPr kumimoji="1" sz="4400">
          <a:solidFill>
            <a:schemeClr val="tx2"/>
          </a:solidFill>
          <a:latin typeface="宋体" pitchFamily="2" charset="-122"/>
          <a:ea typeface="宋体" pitchFamily="2" charset="-122"/>
        </a:defRPr>
      </a:lvl4pPr>
      <a:lvl5pPr algn="ctr" rtl="0" eaLnBrk="1" fontAlgn="base" hangingPunct="1">
        <a:spcBef>
          <a:spcPct val="0"/>
        </a:spcBef>
        <a:spcAft>
          <a:spcPct val="0"/>
        </a:spcAft>
        <a:defRPr kumimoji="1" sz="4400">
          <a:solidFill>
            <a:schemeClr val="tx2"/>
          </a:solidFill>
          <a:latin typeface="宋体" pitchFamily="2" charset="-122"/>
          <a:ea typeface="宋体" pitchFamily="2" charset="-122"/>
        </a:defRPr>
      </a:lvl5pPr>
      <a:lvl6pPr marL="457200" algn="ctr" rtl="0" eaLnBrk="1" fontAlgn="base" hangingPunct="1">
        <a:spcBef>
          <a:spcPct val="0"/>
        </a:spcBef>
        <a:spcAft>
          <a:spcPct val="0"/>
        </a:spcAft>
        <a:defRPr kumimoji="1" sz="4400">
          <a:solidFill>
            <a:schemeClr val="tx2"/>
          </a:solidFill>
          <a:latin typeface="宋体" pitchFamily="2" charset="-122"/>
          <a:ea typeface="宋体" pitchFamily="2" charset="-122"/>
        </a:defRPr>
      </a:lvl6pPr>
      <a:lvl7pPr marL="914400" algn="ctr" rtl="0" eaLnBrk="1" fontAlgn="base" hangingPunct="1">
        <a:spcBef>
          <a:spcPct val="0"/>
        </a:spcBef>
        <a:spcAft>
          <a:spcPct val="0"/>
        </a:spcAft>
        <a:defRPr kumimoji="1" sz="4400">
          <a:solidFill>
            <a:schemeClr val="tx2"/>
          </a:solidFill>
          <a:latin typeface="宋体" pitchFamily="2" charset="-122"/>
          <a:ea typeface="宋体" pitchFamily="2" charset="-122"/>
        </a:defRPr>
      </a:lvl7pPr>
      <a:lvl8pPr marL="1371600" algn="ctr" rtl="0" eaLnBrk="1" fontAlgn="base" hangingPunct="1">
        <a:spcBef>
          <a:spcPct val="0"/>
        </a:spcBef>
        <a:spcAft>
          <a:spcPct val="0"/>
        </a:spcAft>
        <a:defRPr kumimoji="1" sz="4400">
          <a:solidFill>
            <a:schemeClr val="tx2"/>
          </a:solidFill>
          <a:latin typeface="宋体" pitchFamily="2" charset="-122"/>
          <a:ea typeface="宋体" pitchFamily="2" charset="-122"/>
        </a:defRPr>
      </a:lvl8pPr>
      <a:lvl9pPr marL="1828800" algn="ctr" rtl="0" eaLnBrk="1" fontAlgn="base" hangingPunct="1">
        <a:spcBef>
          <a:spcPct val="0"/>
        </a:spcBef>
        <a:spcAft>
          <a:spcPct val="0"/>
        </a:spcAft>
        <a:defRPr kumimoji="1" sz="4400">
          <a:solidFill>
            <a:schemeClr val="tx2"/>
          </a:solidFill>
          <a:latin typeface="宋体" pitchFamily="2" charset="-122"/>
          <a:ea typeface="宋体" pitchFamily="2" charset="-122"/>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9.bin"/><Relationship Id="rId5" Type="http://schemas.openxmlformats.org/officeDocument/2006/relationships/image" Target="../media/image19.w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5" Type="http://schemas.openxmlformats.org/officeDocument/2006/relationships/image" Target="../media/image21.wmf"/><Relationship Id="rId4"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35.wmf"/><Relationship Id="rId3" Type="http://schemas.openxmlformats.org/officeDocument/2006/relationships/image" Target="../media/image18.gif"/><Relationship Id="rId7" Type="http://schemas.openxmlformats.org/officeDocument/2006/relationships/image" Target="../media/image32.wmf"/><Relationship Id="rId12"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11" Type="http://schemas.openxmlformats.org/officeDocument/2006/relationships/image" Target="../media/image34.wmf"/><Relationship Id="rId5" Type="http://schemas.openxmlformats.org/officeDocument/2006/relationships/image" Target="../media/image31.wmf"/><Relationship Id="rId15" Type="http://schemas.openxmlformats.org/officeDocument/2006/relationships/image" Target="../media/image36.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33.wmf"/><Relationship Id="rId14"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0.wmf"/><Relationship Id="rId5" Type="http://schemas.openxmlformats.org/officeDocument/2006/relationships/oleObject" Target="../embeddings/oleObject19.bin"/><Relationship Id="rId4" Type="http://schemas.openxmlformats.org/officeDocument/2006/relationships/image" Target="../media/image39.wmf"/><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4.wmf"/><Relationship Id="rId5" Type="http://schemas.openxmlformats.org/officeDocument/2006/relationships/oleObject" Target="../embeddings/oleObject22.bin"/><Relationship Id="rId4" Type="http://schemas.openxmlformats.org/officeDocument/2006/relationships/image" Target="../media/image43.wmf"/></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oleObject" Target="../embeddings/oleObject29.bin"/><Relationship Id="rId18" Type="http://schemas.openxmlformats.org/officeDocument/2006/relationships/image" Target="../media/image54.wmf"/><Relationship Id="rId26" Type="http://schemas.openxmlformats.org/officeDocument/2006/relationships/image" Target="../media/image58.wmf"/><Relationship Id="rId3" Type="http://schemas.openxmlformats.org/officeDocument/2006/relationships/oleObject" Target="../embeddings/oleObject24.bin"/><Relationship Id="rId21" Type="http://schemas.openxmlformats.org/officeDocument/2006/relationships/oleObject" Target="../embeddings/oleObject33.bin"/><Relationship Id="rId7" Type="http://schemas.openxmlformats.org/officeDocument/2006/relationships/oleObject" Target="../embeddings/oleObject26.bin"/><Relationship Id="rId12" Type="http://schemas.openxmlformats.org/officeDocument/2006/relationships/image" Target="../media/image51.wmf"/><Relationship Id="rId17" Type="http://schemas.openxmlformats.org/officeDocument/2006/relationships/oleObject" Target="../embeddings/oleObject31.bin"/><Relationship Id="rId25" Type="http://schemas.openxmlformats.org/officeDocument/2006/relationships/oleObject" Target="../embeddings/oleObject35.bin"/><Relationship Id="rId2" Type="http://schemas.openxmlformats.org/officeDocument/2006/relationships/slideLayout" Target="../slideLayouts/slideLayout2.xml"/><Relationship Id="rId16" Type="http://schemas.openxmlformats.org/officeDocument/2006/relationships/image" Target="../media/image53.wmf"/><Relationship Id="rId20" Type="http://schemas.openxmlformats.org/officeDocument/2006/relationships/image" Target="../media/image55.wmf"/><Relationship Id="rId1" Type="http://schemas.openxmlformats.org/officeDocument/2006/relationships/vmlDrawing" Target="../drawings/vmlDrawing8.vml"/><Relationship Id="rId6" Type="http://schemas.openxmlformats.org/officeDocument/2006/relationships/image" Target="../media/image48.wmf"/><Relationship Id="rId11" Type="http://schemas.openxmlformats.org/officeDocument/2006/relationships/oleObject" Target="../embeddings/oleObject28.bin"/><Relationship Id="rId24" Type="http://schemas.openxmlformats.org/officeDocument/2006/relationships/image" Target="../media/image57.wmf"/><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oleObject" Target="../embeddings/oleObject34.bin"/><Relationship Id="rId10" Type="http://schemas.openxmlformats.org/officeDocument/2006/relationships/image" Target="../media/image50.wmf"/><Relationship Id="rId19" Type="http://schemas.openxmlformats.org/officeDocument/2006/relationships/oleObject" Target="../embeddings/oleObject32.bin"/><Relationship Id="rId4" Type="http://schemas.openxmlformats.org/officeDocument/2006/relationships/image" Target="../media/image47.wmf"/><Relationship Id="rId9" Type="http://schemas.openxmlformats.org/officeDocument/2006/relationships/oleObject" Target="../embeddings/oleObject27.bin"/><Relationship Id="rId14" Type="http://schemas.openxmlformats.org/officeDocument/2006/relationships/image" Target="../media/image52.wmf"/><Relationship Id="rId22" Type="http://schemas.openxmlformats.org/officeDocument/2006/relationships/image" Target="../media/image56.wmf"/></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6.wmf"/><Relationship Id="rId5" Type="http://schemas.openxmlformats.org/officeDocument/2006/relationships/oleObject" Target="../embeddings/oleObject37.bin"/><Relationship Id="rId4" Type="http://schemas.openxmlformats.org/officeDocument/2006/relationships/image" Target="../media/image65.wmf"/><Relationship Id="rId9" Type="http://schemas.openxmlformats.org/officeDocument/2006/relationships/image" Target="../media/image68.png"/></Relationships>
</file>

<file path=ppt/slides/_rels/slide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oleObject" Target="../embeddings/oleObject44.bin"/><Relationship Id="rId18" Type="http://schemas.openxmlformats.org/officeDocument/2006/relationships/image" Target="../media/image78.wmf"/><Relationship Id="rId3" Type="http://schemas.openxmlformats.org/officeDocument/2006/relationships/oleObject" Target="../embeddings/oleObject39.bin"/><Relationship Id="rId21" Type="http://schemas.openxmlformats.org/officeDocument/2006/relationships/oleObject" Target="../embeddings/oleObject48.bin"/><Relationship Id="rId7" Type="http://schemas.openxmlformats.org/officeDocument/2006/relationships/oleObject" Target="../embeddings/oleObject41.bin"/><Relationship Id="rId12" Type="http://schemas.openxmlformats.org/officeDocument/2006/relationships/image" Target="../media/image75.wmf"/><Relationship Id="rId17" Type="http://schemas.openxmlformats.org/officeDocument/2006/relationships/oleObject" Target="../embeddings/oleObject46.bin"/><Relationship Id="rId2" Type="http://schemas.openxmlformats.org/officeDocument/2006/relationships/slideLayout" Target="../slideLayouts/slideLayout2.xml"/><Relationship Id="rId16" Type="http://schemas.openxmlformats.org/officeDocument/2006/relationships/image" Target="../media/image77.wmf"/><Relationship Id="rId20" Type="http://schemas.openxmlformats.org/officeDocument/2006/relationships/image" Target="../media/image79.wmf"/><Relationship Id="rId1" Type="http://schemas.openxmlformats.org/officeDocument/2006/relationships/vmlDrawing" Target="../drawings/vmlDrawing10.vml"/><Relationship Id="rId6" Type="http://schemas.openxmlformats.org/officeDocument/2006/relationships/image" Target="../media/image72.wmf"/><Relationship Id="rId11" Type="http://schemas.openxmlformats.org/officeDocument/2006/relationships/oleObject" Target="../embeddings/oleObject43.bin"/><Relationship Id="rId5" Type="http://schemas.openxmlformats.org/officeDocument/2006/relationships/oleObject" Target="../embeddings/oleObject40.bin"/><Relationship Id="rId15" Type="http://schemas.openxmlformats.org/officeDocument/2006/relationships/oleObject" Target="../embeddings/oleObject45.bin"/><Relationship Id="rId10" Type="http://schemas.openxmlformats.org/officeDocument/2006/relationships/image" Target="../media/image74.wmf"/><Relationship Id="rId19" Type="http://schemas.openxmlformats.org/officeDocument/2006/relationships/oleObject" Target="../embeddings/oleObject47.bin"/><Relationship Id="rId4" Type="http://schemas.openxmlformats.org/officeDocument/2006/relationships/image" Target="../media/image71.wmf"/><Relationship Id="rId9" Type="http://schemas.openxmlformats.org/officeDocument/2006/relationships/oleObject" Target="../embeddings/oleObject42.bin"/><Relationship Id="rId14" Type="http://schemas.openxmlformats.org/officeDocument/2006/relationships/image" Target="../media/image76.wmf"/><Relationship Id="rId22" Type="http://schemas.openxmlformats.org/officeDocument/2006/relationships/image" Target="../media/image80.w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83.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image" Target="../media/image87.png"/><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1.bin"/><Relationship Id="rId5" Type="http://schemas.openxmlformats.org/officeDocument/2006/relationships/image" Target="../media/image84.wmf"/><Relationship Id="rId4" Type="http://schemas.openxmlformats.org/officeDocument/2006/relationships/oleObject" Target="../embeddings/oleObject50.bin"/><Relationship Id="rId9" Type="http://schemas.openxmlformats.org/officeDocument/2006/relationships/image" Target="../media/image86.wmf"/></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92.wmf"/></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oleObject" Target="../embeddings/oleObject59.bin"/><Relationship Id="rId18" Type="http://schemas.openxmlformats.org/officeDocument/2006/relationships/image" Target="../media/image101.wmf"/><Relationship Id="rId26" Type="http://schemas.openxmlformats.org/officeDocument/2006/relationships/image" Target="../media/image105.wmf"/><Relationship Id="rId3" Type="http://schemas.openxmlformats.org/officeDocument/2006/relationships/oleObject" Target="../embeddings/oleObject54.bin"/><Relationship Id="rId21" Type="http://schemas.openxmlformats.org/officeDocument/2006/relationships/oleObject" Target="../embeddings/oleObject63.bin"/><Relationship Id="rId7" Type="http://schemas.openxmlformats.org/officeDocument/2006/relationships/oleObject" Target="../embeddings/oleObject56.bin"/><Relationship Id="rId12" Type="http://schemas.openxmlformats.org/officeDocument/2006/relationships/image" Target="../media/image98.wmf"/><Relationship Id="rId17" Type="http://schemas.openxmlformats.org/officeDocument/2006/relationships/oleObject" Target="../embeddings/oleObject61.bin"/><Relationship Id="rId25" Type="http://schemas.openxmlformats.org/officeDocument/2006/relationships/oleObject" Target="../embeddings/oleObject65.bin"/><Relationship Id="rId2" Type="http://schemas.openxmlformats.org/officeDocument/2006/relationships/slideLayout" Target="../slideLayouts/slideLayout2.xml"/><Relationship Id="rId16" Type="http://schemas.openxmlformats.org/officeDocument/2006/relationships/image" Target="../media/image100.wmf"/><Relationship Id="rId20" Type="http://schemas.openxmlformats.org/officeDocument/2006/relationships/image" Target="../media/image102.wmf"/><Relationship Id="rId29" Type="http://schemas.openxmlformats.org/officeDocument/2006/relationships/oleObject" Target="../embeddings/oleObject67.bin"/><Relationship Id="rId1" Type="http://schemas.openxmlformats.org/officeDocument/2006/relationships/vmlDrawing" Target="../drawings/vmlDrawing14.vml"/><Relationship Id="rId6" Type="http://schemas.openxmlformats.org/officeDocument/2006/relationships/image" Target="../media/image95.wmf"/><Relationship Id="rId11" Type="http://schemas.openxmlformats.org/officeDocument/2006/relationships/oleObject" Target="../embeddings/oleObject58.bin"/><Relationship Id="rId24" Type="http://schemas.openxmlformats.org/officeDocument/2006/relationships/image" Target="../media/image104.wmf"/><Relationship Id="rId32" Type="http://schemas.openxmlformats.org/officeDocument/2006/relationships/image" Target="../media/image108.wmf"/><Relationship Id="rId5" Type="http://schemas.openxmlformats.org/officeDocument/2006/relationships/oleObject" Target="../embeddings/oleObject55.bin"/><Relationship Id="rId15" Type="http://schemas.openxmlformats.org/officeDocument/2006/relationships/oleObject" Target="../embeddings/oleObject60.bin"/><Relationship Id="rId23" Type="http://schemas.openxmlformats.org/officeDocument/2006/relationships/oleObject" Target="../embeddings/oleObject64.bin"/><Relationship Id="rId28" Type="http://schemas.openxmlformats.org/officeDocument/2006/relationships/image" Target="../media/image106.wmf"/><Relationship Id="rId10" Type="http://schemas.openxmlformats.org/officeDocument/2006/relationships/image" Target="../media/image97.wmf"/><Relationship Id="rId19" Type="http://schemas.openxmlformats.org/officeDocument/2006/relationships/oleObject" Target="../embeddings/oleObject62.bin"/><Relationship Id="rId31" Type="http://schemas.openxmlformats.org/officeDocument/2006/relationships/oleObject" Target="../embeddings/oleObject68.bin"/><Relationship Id="rId4" Type="http://schemas.openxmlformats.org/officeDocument/2006/relationships/image" Target="../media/image94.wmf"/><Relationship Id="rId9" Type="http://schemas.openxmlformats.org/officeDocument/2006/relationships/oleObject" Target="../embeddings/oleObject57.bin"/><Relationship Id="rId14" Type="http://schemas.openxmlformats.org/officeDocument/2006/relationships/image" Target="../media/image99.wmf"/><Relationship Id="rId22" Type="http://schemas.openxmlformats.org/officeDocument/2006/relationships/image" Target="../media/image103.wmf"/><Relationship Id="rId27" Type="http://schemas.openxmlformats.org/officeDocument/2006/relationships/oleObject" Target="../embeddings/oleObject66.bin"/><Relationship Id="rId30" Type="http://schemas.openxmlformats.org/officeDocument/2006/relationships/image" Target="../media/image107.wmf"/></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74.bin"/><Relationship Id="rId18" Type="http://schemas.openxmlformats.org/officeDocument/2006/relationships/image" Target="../media/image119.w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116.wmf"/><Relationship Id="rId17" Type="http://schemas.openxmlformats.org/officeDocument/2006/relationships/oleObject" Target="../embeddings/oleObject76.bin"/><Relationship Id="rId2" Type="http://schemas.openxmlformats.org/officeDocument/2006/relationships/slideLayout" Target="../slideLayouts/slideLayout2.xml"/><Relationship Id="rId16" Type="http://schemas.openxmlformats.org/officeDocument/2006/relationships/image" Target="../media/image118.wmf"/><Relationship Id="rId20" Type="http://schemas.openxmlformats.org/officeDocument/2006/relationships/image" Target="../media/image120.wmf"/><Relationship Id="rId1" Type="http://schemas.openxmlformats.org/officeDocument/2006/relationships/vmlDrawing" Target="../drawings/vmlDrawing15.vml"/><Relationship Id="rId6" Type="http://schemas.openxmlformats.org/officeDocument/2006/relationships/image" Target="../media/image113.wmf"/><Relationship Id="rId11" Type="http://schemas.openxmlformats.org/officeDocument/2006/relationships/oleObject" Target="../embeddings/oleObject73.bin"/><Relationship Id="rId5" Type="http://schemas.openxmlformats.org/officeDocument/2006/relationships/oleObject" Target="../embeddings/oleObject70.bin"/><Relationship Id="rId15" Type="http://schemas.openxmlformats.org/officeDocument/2006/relationships/oleObject" Target="../embeddings/oleObject75.bin"/><Relationship Id="rId10" Type="http://schemas.openxmlformats.org/officeDocument/2006/relationships/image" Target="../media/image115.wmf"/><Relationship Id="rId19" Type="http://schemas.openxmlformats.org/officeDocument/2006/relationships/oleObject" Target="../embeddings/oleObject77.bin"/><Relationship Id="rId4" Type="http://schemas.openxmlformats.org/officeDocument/2006/relationships/image" Target="../media/image112.wmf"/><Relationship Id="rId9" Type="http://schemas.openxmlformats.org/officeDocument/2006/relationships/oleObject" Target="../embeddings/oleObject72.bin"/><Relationship Id="rId14" Type="http://schemas.openxmlformats.org/officeDocument/2006/relationships/image" Target="../media/image117.wmf"/></Relationships>
</file>

<file path=ppt/slides/_rels/slide5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6.wmf"/><Relationship Id="rId3" Type="http://schemas.openxmlformats.org/officeDocument/2006/relationships/image" Target="../media/image18.gif"/><Relationship Id="rId7" Type="http://schemas.openxmlformats.org/officeDocument/2006/relationships/image" Target="../media/image13.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5.wmf"/><Relationship Id="rId5" Type="http://schemas.openxmlformats.org/officeDocument/2006/relationships/image" Target="../media/image12.wmf"/><Relationship Id="rId15" Type="http://schemas.openxmlformats.org/officeDocument/2006/relationships/image" Target="../media/image17.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4.wmf"/><Relationship Id="rId1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subTitle" idx="1"/>
          </p:nvPr>
        </p:nvSpPr>
        <p:spPr>
          <a:xfrm>
            <a:off x="3923928" y="1988840"/>
            <a:ext cx="4824536" cy="3456384"/>
          </a:xfrm>
        </p:spPr>
        <p:txBody>
          <a:bodyPr/>
          <a:lstStyle/>
          <a:p>
            <a:r>
              <a:rPr lang="en-US" altLang="zh-CN" sz="3600" b="1" i="1" dirty="0" smtClean="0">
                <a:latin typeface="Times New Roman" pitchFamily="18" charset="0"/>
                <a:cs typeface="Times New Roman" pitchFamily="18" charset="0"/>
              </a:rPr>
              <a:t>Chapter</a:t>
            </a:r>
            <a:r>
              <a:rPr lang="en-US" altLang="zh-CN" sz="3600" b="1" dirty="0" smtClean="0">
                <a:latin typeface="Times New Roman" pitchFamily="18" charset="0"/>
                <a:cs typeface="Times New Roman" pitchFamily="18" charset="0"/>
              </a:rPr>
              <a:t>  </a:t>
            </a:r>
            <a:r>
              <a:rPr lang="en-US" altLang="zh-TW" sz="7200" b="1" dirty="0" smtClean="0">
                <a:solidFill>
                  <a:srgbClr val="FF0000"/>
                </a:solidFill>
                <a:latin typeface="Times New Roman" pitchFamily="18" charset="0"/>
                <a:cs typeface="Times New Roman" pitchFamily="18" charset="0"/>
              </a:rPr>
              <a:t>7</a:t>
            </a:r>
            <a:endParaRPr lang="en-US" altLang="zh-CN" sz="7200" b="1" dirty="0" smtClean="0">
              <a:solidFill>
                <a:srgbClr val="FF0000"/>
              </a:solidFill>
              <a:latin typeface="Times New Roman" pitchFamily="18" charset="0"/>
              <a:cs typeface="Times New Roman" pitchFamily="18" charset="0"/>
            </a:endParaRPr>
          </a:p>
          <a:p>
            <a:r>
              <a:rPr lang="zh-TW" altLang="en-US" sz="4800" b="1" dirty="0" smtClean="0">
                <a:solidFill>
                  <a:srgbClr val="0070C0"/>
                </a:solidFill>
                <a:latin typeface="Times New Roman" pitchFamily="18" charset="0"/>
                <a:ea typeface="標楷體" pitchFamily="65" charset="-120"/>
                <a:cs typeface="Times New Roman" pitchFamily="18" charset="0"/>
              </a:rPr>
              <a:t>抽樣分佈</a:t>
            </a:r>
            <a:r>
              <a:rPr lang="zh-TW" altLang="en-US" sz="4800" b="1" dirty="0" smtClean="0">
                <a:solidFill>
                  <a:srgbClr val="0070C0"/>
                </a:solidFill>
                <a:latin typeface="Times New Roman" pitchFamily="18" charset="0"/>
                <a:ea typeface="標楷體" pitchFamily="65" charset="-120"/>
                <a:cs typeface="Times New Roman" pitchFamily="18" charset="0"/>
              </a:rPr>
              <a:t>與</a:t>
            </a:r>
            <a:endParaRPr lang="en-US" altLang="zh-TW" sz="4800" b="1" dirty="0" smtClean="0">
              <a:solidFill>
                <a:srgbClr val="0070C0"/>
              </a:solidFill>
              <a:latin typeface="Times New Roman" pitchFamily="18" charset="0"/>
              <a:ea typeface="標楷體" pitchFamily="65" charset="-120"/>
              <a:cs typeface="Times New Roman" pitchFamily="18" charset="0"/>
            </a:endParaRPr>
          </a:p>
          <a:p>
            <a:r>
              <a:rPr lang="zh-TW" altLang="en-US" sz="4800" b="1" dirty="0" smtClean="0">
                <a:solidFill>
                  <a:srgbClr val="0070C0"/>
                </a:solidFill>
                <a:latin typeface="Times New Roman" pitchFamily="18" charset="0"/>
                <a:ea typeface="標楷體" pitchFamily="65" charset="-120"/>
                <a:cs typeface="Times New Roman" pitchFamily="18" charset="0"/>
              </a:rPr>
              <a:t>資料</a:t>
            </a:r>
            <a:r>
              <a:rPr lang="zh-TW" altLang="en-US" sz="4800" b="1" dirty="0" smtClean="0">
                <a:solidFill>
                  <a:srgbClr val="0070C0"/>
                </a:solidFill>
                <a:latin typeface="Times New Roman" pitchFamily="18" charset="0"/>
                <a:ea typeface="標楷體" pitchFamily="65" charset="-120"/>
                <a:cs typeface="Times New Roman" pitchFamily="18" charset="0"/>
              </a:rPr>
              <a:t>描述</a:t>
            </a:r>
            <a:endParaRPr lang="zh-CN" altLang="en-US" sz="4800" b="1" dirty="0">
              <a:solidFill>
                <a:srgbClr val="0070C0"/>
              </a:solidFill>
              <a:latin typeface="Times New Roman" pitchFamily="18" charset="0"/>
              <a:ea typeface="標楷體" pitchFamily="65" charset="-12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pPr>
              <a:buSzPct val="100000"/>
              <a:buBlip>
                <a:blip r:embed="rId3"/>
              </a:buBlip>
            </a:pPr>
            <a:r>
              <a:rPr lang="zh-TW" altLang="zh-TW" b="1" dirty="0"/>
              <a:t>變異性的量測</a:t>
            </a:r>
            <a:r>
              <a:rPr lang="en-US" altLang="zh-TW" b="1" dirty="0"/>
              <a:t> (Measures of Variability)</a:t>
            </a:r>
            <a:endParaRPr lang="zh-TW" altLang="zh-TW" b="1" dirty="0"/>
          </a:p>
          <a:p>
            <a:r>
              <a:rPr lang="zh-TW" altLang="zh-TW" dirty="0"/>
              <a:t>一個量測資料集中性的一個熟知的方法是樣本變異數</a:t>
            </a:r>
            <a:r>
              <a:rPr lang="en-US" altLang="zh-TW" dirty="0"/>
              <a:t> </a:t>
            </a:r>
            <a:endParaRPr lang="en-US" altLang="zh-TW" dirty="0" smtClean="0"/>
          </a:p>
          <a:p>
            <a:pPr marL="0" indent="0">
              <a:spcBef>
                <a:spcPts val="800"/>
              </a:spcBef>
              <a:buNone/>
            </a:pPr>
            <a:r>
              <a:rPr lang="en-US" altLang="zh-TW" dirty="0"/>
              <a:t> </a:t>
            </a:r>
            <a:r>
              <a:rPr lang="en-US" altLang="zh-TW" dirty="0" smtClean="0"/>
              <a:t>   (</a:t>
            </a:r>
            <a:r>
              <a:rPr lang="en-US" altLang="zh-TW" dirty="0"/>
              <a:t>sample variance)</a:t>
            </a:r>
            <a:r>
              <a:rPr lang="zh-TW" altLang="zh-TW" dirty="0"/>
              <a:t>，定義</a:t>
            </a:r>
            <a:r>
              <a:rPr lang="zh-TW" altLang="zh-TW" dirty="0" smtClean="0"/>
              <a:t>成</a:t>
            </a:r>
            <a:r>
              <a:rPr lang="en-US" altLang="zh-TW" dirty="0" smtClean="0"/>
              <a:t>                             </a:t>
            </a:r>
            <a:r>
              <a:rPr lang="zh-TW" altLang="zh-TW" dirty="0" smtClean="0"/>
              <a:t>，</a:t>
            </a:r>
            <a:r>
              <a:rPr lang="zh-TW" altLang="zh-TW" dirty="0"/>
              <a:t>於是</a:t>
            </a:r>
            <a:r>
              <a:rPr lang="zh-TW" altLang="zh-TW" dirty="0" smtClean="0"/>
              <a:t>以</a:t>
            </a:r>
            <a:r>
              <a:rPr lang="en-US" altLang="zh-TW" dirty="0" smtClean="0"/>
              <a:t> </a:t>
            </a:r>
            <a:r>
              <a:rPr lang="en-US" altLang="zh-TW" i="1" dirty="0" smtClean="0"/>
              <a:t>s </a:t>
            </a:r>
            <a:r>
              <a:rPr lang="zh-TW" altLang="zh-TW" dirty="0" smtClean="0"/>
              <a:t>表示的</a:t>
            </a:r>
            <a:endParaRPr lang="en-US" altLang="zh-TW" dirty="0" smtClean="0"/>
          </a:p>
          <a:p>
            <a:pPr marL="0" indent="0">
              <a:spcBef>
                <a:spcPts val="1200"/>
              </a:spcBef>
              <a:buNone/>
            </a:pPr>
            <a:r>
              <a:rPr lang="en-US" altLang="zh-TW" dirty="0"/>
              <a:t> </a:t>
            </a:r>
            <a:r>
              <a:rPr lang="en-US" altLang="zh-TW" dirty="0" smtClean="0"/>
              <a:t>   </a:t>
            </a:r>
            <a:r>
              <a:rPr lang="zh-TW" altLang="zh-TW" dirty="0" smtClean="0"/>
              <a:t>樣本</a:t>
            </a:r>
            <a:r>
              <a:rPr lang="zh-TW" altLang="zh-TW" dirty="0"/>
              <a:t>標準差 </a:t>
            </a:r>
            <a:r>
              <a:rPr lang="en-US" altLang="zh-TW" dirty="0"/>
              <a:t>(sample standard deviation) </a:t>
            </a:r>
            <a:r>
              <a:rPr lang="zh-TW" altLang="zh-TW" dirty="0"/>
              <a:t>是樣本變異數</a:t>
            </a:r>
            <a:r>
              <a:rPr lang="en-US" altLang="zh-TW" dirty="0"/>
              <a:t> ( </a:t>
            </a:r>
            <a:r>
              <a:rPr lang="zh-TW" altLang="zh-TW" dirty="0"/>
              <a:t>正值</a:t>
            </a:r>
            <a:r>
              <a:rPr lang="en-US" altLang="zh-TW" dirty="0"/>
              <a:t> </a:t>
            </a:r>
            <a:r>
              <a:rPr lang="en-US" altLang="zh-TW" dirty="0" smtClean="0"/>
              <a:t>)</a:t>
            </a:r>
          </a:p>
          <a:p>
            <a:pPr marL="0" indent="0">
              <a:spcBef>
                <a:spcPts val="1200"/>
              </a:spcBef>
              <a:buNone/>
            </a:pPr>
            <a:r>
              <a:rPr lang="en-US" altLang="zh-TW" dirty="0"/>
              <a:t> </a:t>
            </a:r>
            <a:r>
              <a:rPr lang="en-US" altLang="zh-TW" dirty="0" smtClean="0"/>
              <a:t>   </a:t>
            </a:r>
            <a:r>
              <a:rPr lang="zh-TW" altLang="zh-TW" dirty="0" smtClean="0"/>
              <a:t>的</a:t>
            </a:r>
            <a:r>
              <a:rPr lang="zh-TW" altLang="zh-TW" dirty="0"/>
              <a:t>平方根：</a:t>
            </a:r>
            <a:r>
              <a:rPr lang="en-US" altLang="zh-TW" dirty="0"/>
              <a:t> </a:t>
            </a:r>
            <a:r>
              <a:rPr lang="en-US" altLang="zh-TW" dirty="0" smtClean="0"/>
              <a:t>          </a:t>
            </a:r>
            <a:r>
              <a:rPr lang="zh-TW" altLang="zh-TW" dirty="0" smtClean="0"/>
              <a:t>。</a:t>
            </a:r>
            <a:r>
              <a:rPr lang="zh-TW" altLang="zh-TW" dirty="0"/>
              <a:t>標準差越小代表資料越集中，反之則</a:t>
            </a:r>
            <a:r>
              <a:rPr lang="zh-TW" altLang="zh-TW" dirty="0" smtClean="0"/>
              <a:t>越</a:t>
            </a:r>
            <a:endParaRPr lang="en-US" altLang="zh-TW" dirty="0" smtClean="0"/>
          </a:p>
          <a:p>
            <a:pPr marL="0" indent="0">
              <a:spcBef>
                <a:spcPts val="0"/>
              </a:spcBef>
              <a:buNone/>
            </a:pPr>
            <a:r>
              <a:rPr lang="en-US" altLang="zh-TW" dirty="0"/>
              <a:t> </a:t>
            </a:r>
            <a:r>
              <a:rPr lang="en-US" altLang="zh-TW" dirty="0" smtClean="0"/>
              <a:t>   </a:t>
            </a:r>
            <a:r>
              <a:rPr lang="zh-TW" altLang="zh-TW" dirty="0" smtClean="0"/>
              <a:t>分散。</a:t>
            </a:r>
            <a:endParaRPr lang="en-US" altLang="zh-TW" dirty="0" smtClean="0"/>
          </a:p>
          <a:p>
            <a:pPr>
              <a:buSzPct val="100000"/>
              <a:buBlip>
                <a:blip r:embed="rId3"/>
              </a:buBlip>
            </a:pPr>
            <a:r>
              <a:rPr lang="zh-TW" altLang="zh-TW" b="1" dirty="0"/>
              <a:t>盒狀圖</a:t>
            </a:r>
            <a:r>
              <a:rPr lang="en-US" altLang="zh-TW" b="1" dirty="0"/>
              <a:t> (Boxplot</a:t>
            </a:r>
            <a:r>
              <a:rPr lang="en-US" altLang="zh-TW" b="1" dirty="0" smtClean="0"/>
              <a:t>)</a:t>
            </a:r>
          </a:p>
          <a:p>
            <a:r>
              <a:rPr lang="zh-TW" altLang="zh-TW" dirty="0"/>
              <a:t>一個稱為盒狀圖的圖形可用來描述資料的最重要特徵，這些特徵包括 </a:t>
            </a:r>
            <a:r>
              <a:rPr lang="en-US" altLang="zh-TW" dirty="0"/>
              <a:t>(1) </a:t>
            </a:r>
            <a:r>
              <a:rPr lang="zh-TW" altLang="zh-TW" dirty="0"/>
              <a:t>中央、</a:t>
            </a:r>
            <a:r>
              <a:rPr lang="en-US" altLang="zh-TW" dirty="0"/>
              <a:t>(2) </a:t>
            </a:r>
            <a:r>
              <a:rPr lang="zh-TW" altLang="zh-TW" dirty="0"/>
              <a:t>散開程度、</a:t>
            </a:r>
            <a:r>
              <a:rPr lang="en-US" altLang="zh-TW" dirty="0"/>
              <a:t>(3) </a:t>
            </a:r>
            <a:r>
              <a:rPr lang="zh-TW" altLang="zh-TW" dirty="0"/>
              <a:t>偏離對稱性的情形以及 </a:t>
            </a:r>
            <a:r>
              <a:rPr lang="en-US" altLang="zh-TW" dirty="0"/>
              <a:t>(4) </a:t>
            </a:r>
            <a:r>
              <a:rPr lang="zh-TW" altLang="zh-TW" dirty="0"/>
              <a:t>顯現「離群值」。</a:t>
            </a:r>
            <a:endParaRPr lang="zh-TW" altLang="zh-TW" b="1" dirty="0"/>
          </a:p>
          <a:p>
            <a:pPr marL="0" indent="0">
              <a:spcBef>
                <a:spcPts val="0"/>
              </a:spcBef>
              <a:buNone/>
            </a:pP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598801935"/>
              </p:ext>
            </p:extLst>
          </p:nvPr>
        </p:nvGraphicFramePr>
        <p:xfrm>
          <a:off x="4139952" y="2240952"/>
          <a:ext cx="2245765" cy="756000"/>
        </p:xfrm>
        <a:graphic>
          <a:graphicData uri="http://schemas.openxmlformats.org/presentationml/2006/ole">
            <mc:AlternateContent xmlns:mc="http://schemas.openxmlformats.org/markup-compatibility/2006">
              <mc:Choice xmlns:v="urn:schemas-microsoft-com:vml" Requires="v">
                <p:oleObj spid="_x0000_s240652" name="Equation" r:id="rId4" imgW="1282680" imgH="431640" progId="Equation.DSMT4">
                  <p:embed/>
                </p:oleObj>
              </mc:Choice>
              <mc:Fallback>
                <p:oleObj name="Equation" r:id="rId4" imgW="1282680" imgH="431640" progId="Equation.DSMT4">
                  <p:embed/>
                  <p:pic>
                    <p:nvPicPr>
                      <p:cNvPr id="0" name=""/>
                      <p:cNvPicPr/>
                      <p:nvPr/>
                    </p:nvPicPr>
                    <p:blipFill>
                      <a:blip r:embed="rId5"/>
                      <a:stretch>
                        <a:fillRect/>
                      </a:stretch>
                    </p:blipFill>
                    <p:spPr>
                      <a:xfrm>
                        <a:off x="4139952" y="2240952"/>
                        <a:ext cx="2245765" cy="75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2230667659"/>
              </p:ext>
            </p:extLst>
          </p:nvPr>
        </p:nvGraphicFramePr>
        <p:xfrm>
          <a:off x="2195736" y="3356992"/>
          <a:ext cx="1034526" cy="504000"/>
        </p:xfrm>
        <a:graphic>
          <a:graphicData uri="http://schemas.openxmlformats.org/presentationml/2006/ole">
            <mc:AlternateContent xmlns:mc="http://schemas.openxmlformats.org/markup-compatibility/2006">
              <mc:Choice xmlns:v="urn:schemas-microsoft-com:vml" Requires="v">
                <p:oleObj spid="_x0000_s240653" name="Equation" r:id="rId6" imgW="495000" imgH="241200" progId="Equation.DSMT4">
                  <p:embed/>
                </p:oleObj>
              </mc:Choice>
              <mc:Fallback>
                <p:oleObj name="Equation" r:id="rId6" imgW="495000" imgH="241200" progId="Equation.DSMT4">
                  <p:embed/>
                  <p:pic>
                    <p:nvPicPr>
                      <p:cNvPr id="0" name=""/>
                      <p:cNvPicPr/>
                      <p:nvPr/>
                    </p:nvPicPr>
                    <p:blipFill>
                      <a:blip r:embed="rId7"/>
                      <a:stretch>
                        <a:fillRect/>
                      </a:stretch>
                    </p:blipFill>
                    <p:spPr>
                      <a:xfrm>
                        <a:off x="2195736" y="3356992"/>
                        <a:ext cx="1034526" cy="504000"/>
                      </a:xfrm>
                      <a:prstGeom prst="rect">
                        <a:avLst/>
                      </a:prstGeom>
                    </p:spPr>
                  </p:pic>
                </p:oleObj>
              </mc:Fallback>
            </mc:AlternateContent>
          </a:graphicData>
        </a:graphic>
      </p:graphicFrame>
    </p:spTree>
    <p:extLst>
      <p:ext uri="{BB962C8B-B14F-4D97-AF65-F5344CB8AC3E}">
        <p14:creationId xmlns:p14="http://schemas.microsoft.com/office/powerpoint/2010/main" val="18641955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zh-TW" altLang="zh-TW" dirty="0"/>
              <a:t>四分位散開度不受資料前</a:t>
            </a:r>
            <a:r>
              <a:rPr lang="en-US" altLang="zh-TW" dirty="0"/>
              <a:t>25% </a:t>
            </a:r>
            <a:r>
              <a:rPr lang="zh-TW" altLang="zh-TW" dirty="0"/>
              <a:t>或後</a:t>
            </a:r>
            <a:r>
              <a:rPr lang="en-US" altLang="zh-TW" dirty="0"/>
              <a:t>25% </a:t>
            </a:r>
            <a:r>
              <a:rPr lang="zh-TW" altLang="zh-TW" dirty="0"/>
              <a:t>之觀察值位置的影響，因此它能抵抗離群值。最簡單的盒狀圖是根據下列五個摘要值來畫：</a:t>
            </a:r>
          </a:p>
          <a:p>
            <a:pPr marL="0" indent="0" algn="ctr">
              <a:buNone/>
            </a:pPr>
            <a:r>
              <a:rPr lang="zh-TW" altLang="zh-TW" dirty="0" smtClean="0"/>
              <a:t>最小值</a:t>
            </a:r>
            <a:r>
              <a:rPr lang="en-US" altLang="zh-TW" dirty="0"/>
              <a:t> </a:t>
            </a:r>
            <a:r>
              <a:rPr lang="en-US" altLang="zh-TW" dirty="0" smtClean="0"/>
              <a:t>       </a:t>
            </a:r>
            <a:r>
              <a:rPr lang="zh-TW" altLang="zh-TW" dirty="0" smtClean="0"/>
              <a:t>低</a:t>
            </a:r>
            <a:r>
              <a:rPr lang="zh-TW" altLang="zh-TW" dirty="0"/>
              <a:t>四分</a:t>
            </a:r>
            <a:r>
              <a:rPr lang="zh-TW" altLang="zh-TW" dirty="0" smtClean="0"/>
              <a:t>位</a:t>
            </a:r>
            <a:r>
              <a:rPr lang="en-US" altLang="zh-TW" dirty="0"/>
              <a:t> </a:t>
            </a:r>
            <a:r>
              <a:rPr lang="en-US" altLang="zh-TW" dirty="0" smtClean="0"/>
              <a:t>       </a:t>
            </a:r>
            <a:r>
              <a:rPr lang="zh-TW" altLang="zh-TW" dirty="0" smtClean="0"/>
              <a:t>中位數</a:t>
            </a:r>
            <a:r>
              <a:rPr lang="en-US" altLang="zh-TW" dirty="0"/>
              <a:t> </a:t>
            </a:r>
            <a:r>
              <a:rPr lang="en-US" altLang="zh-TW" dirty="0" smtClean="0"/>
              <a:t>       </a:t>
            </a:r>
            <a:r>
              <a:rPr lang="zh-TW" altLang="zh-TW" dirty="0" smtClean="0"/>
              <a:t>高</a:t>
            </a:r>
            <a:r>
              <a:rPr lang="zh-TW" altLang="zh-TW" dirty="0"/>
              <a:t>四分</a:t>
            </a:r>
            <a:r>
              <a:rPr lang="zh-TW" altLang="zh-TW" dirty="0" smtClean="0"/>
              <a:t>位</a:t>
            </a:r>
            <a:r>
              <a:rPr lang="en-US" altLang="zh-TW" dirty="0"/>
              <a:t> </a:t>
            </a:r>
            <a:r>
              <a:rPr lang="en-US" altLang="zh-TW" dirty="0" smtClean="0"/>
              <a:t>       </a:t>
            </a:r>
            <a:r>
              <a:rPr lang="zh-TW" altLang="zh-TW" dirty="0" smtClean="0"/>
              <a:t>最大值</a:t>
            </a:r>
            <a:r>
              <a:rPr lang="en-US" altLang="zh-TW" dirty="0" smtClean="0"/>
              <a:t>      </a:t>
            </a:r>
            <a:endParaRPr lang="zh-TW" altLang="en-US" dirty="0"/>
          </a:p>
        </p:txBody>
      </p:sp>
      <p:pic>
        <p:nvPicPr>
          <p:cNvPr id="2344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412776"/>
            <a:ext cx="7416824" cy="3059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物件 3"/>
          <p:cNvGraphicFramePr>
            <a:graphicFrameLocks noChangeAspect="1"/>
          </p:cNvGraphicFramePr>
          <p:nvPr>
            <p:extLst>
              <p:ext uri="{D42A27DB-BD31-4B8C-83A1-F6EECF244321}">
                <p14:modId xmlns:p14="http://schemas.microsoft.com/office/powerpoint/2010/main" val="1143094998"/>
              </p:ext>
            </p:extLst>
          </p:nvPr>
        </p:nvGraphicFramePr>
        <p:xfrm>
          <a:off x="1691680" y="5985328"/>
          <a:ext cx="256235" cy="396000"/>
        </p:xfrm>
        <a:graphic>
          <a:graphicData uri="http://schemas.openxmlformats.org/presentationml/2006/ole">
            <mc:AlternateContent xmlns:mc="http://schemas.openxmlformats.org/markup-compatibility/2006">
              <mc:Choice xmlns:v="urn:schemas-microsoft-com:vml" Requires="v">
                <p:oleObj spid="_x0000_s234509" name="Equation" r:id="rId4" imgW="139680" imgH="215640" progId="Equation.DSMT4">
                  <p:embed/>
                </p:oleObj>
              </mc:Choice>
              <mc:Fallback>
                <p:oleObj name="Equation" r:id="rId4" imgW="139680" imgH="215640" progId="Equation.DSMT4">
                  <p:embed/>
                  <p:pic>
                    <p:nvPicPr>
                      <p:cNvPr id="0" name=""/>
                      <p:cNvPicPr/>
                      <p:nvPr/>
                    </p:nvPicPr>
                    <p:blipFill>
                      <a:blip r:embed="rId5"/>
                      <a:stretch>
                        <a:fillRect/>
                      </a:stretch>
                    </p:blipFill>
                    <p:spPr>
                      <a:xfrm>
                        <a:off x="1691680" y="5985328"/>
                        <a:ext cx="256235"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449379045"/>
              </p:ext>
            </p:extLst>
          </p:nvPr>
        </p:nvGraphicFramePr>
        <p:xfrm>
          <a:off x="8388424" y="5985328"/>
          <a:ext cx="279529" cy="396000"/>
        </p:xfrm>
        <a:graphic>
          <a:graphicData uri="http://schemas.openxmlformats.org/presentationml/2006/ole">
            <mc:AlternateContent xmlns:mc="http://schemas.openxmlformats.org/markup-compatibility/2006">
              <mc:Choice xmlns:v="urn:schemas-microsoft-com:vml" Requires="v">
                <p:oleObj spid="_x0000_s234510" name="Equation" r:id="rId6" imgW="152280" imgH="215640" progId="Equation.DSMT4">
                  <p:embed/>
                </p:oleObj>
              </mc:Choice>
              <mc:Fallback>
                <p:oleObj name="Equation" r:id="rId6" imgW="152280" imgH="215640" progId="Equation.DSMT4">
                  <p:embed/>
                  <p:pic>
                    <p:nvPicPr>
                      <p:cNvPr id="0" name=""/>
                      <p:cNvPicPr/>
                      <p:nvPr/>
                    </p:nvPicPr>
                    <p:blipFill>
                      <a:blip r:embed="rId7"/>
                      <a:stretch>
                        <a:fillRect/>
                      </a:stretch>
                    </p:blipFill>
                    <p:spPr>
                      <a:xfrm>
                        <a:off x="8388424" y="5985328"/>
                        <a:ext cx="279529" cy="396000"/>
                      </a:xfrm>
                      <a:prstGeom prst="rect">
                        <a:avLst/>
                      </a:prstGeom>
                    </p:spPr>
                  </p:pic>
                </p:oleObj>
              </mc:Fallback>
            </mc:AlternateContent>
          </a:graphicData>
        </a:graphic>
      </p:graphicFrame>
    </p:spTree>
    <p:extLst>
      <p:ext uri="{BB962C8B-B14F-4D97-AF65-F5344CB8AC3E}">
        <p14:creationId xmlns:p14="http://schemas.microsoft.com/office/powerpoint/2010/main" val="18641955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235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674"/>
            <a:ext cx="7476724" cy="1656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787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36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84784"/>
            <a:ext cx="6682235"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787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37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807493"/>
            <a:ext cx="7056784" cy="4357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7874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pPr>
              <a:buSzPct val="100000"/>
              <a:buBlip>
                <a:blip r:embed="rId2"/>
              </a:buBlip>
            </a:pPr>
            <a:r>
              <a:rPr lang="zh-TW" altLang="zh-TW" b="1" dirty="0"/>
              <a:t>直方圖</a:t>
            </a:r>
            <a:r>
              <a:rPr lang="en-US" altLang="zh-TW" b="1" dirty="0"/>
              <a:t> (Histogram)</a:t>
            </a:r>
            <a:endParaRPr lang="zh-TW" altLang="zh-TW" b="1" dirty="0"/>
          </a:p>
          <a:p>
            <a:r>
              <a:rPr lang="zh-TW" altLang="zh-TW" dirty="0"/>
              <a:t>建構離散資料之直方圖的步驟</a:t>
            </a:r>
            <a:r>
              <a:rPr lang="zh-TW" altLang="zh-TW" dirty="0" smtClean="0"/>
              <a:t>：</a:t>
            </a:r>
            <a:endParaRPr lang="en-US" altLang="zh-TW" dirty="0" smtClean="0"/>
          </a:p>
          <a:p>
            <a:pPr lvl="1">
              <a:buFont typeface="+mj-lt"/>
              <a:buAutoNum type="arabicPeriod"/>
            </a:pPr>
            <a:r>
              <a:rPr lang="zh-TW" altLang="zh-TW" dirty="0"/>
              <a:t>求每個值的相對頻次。</a:t>
            </a:r>
          </a:p>
          <a:p>
            <a:pPr lvl="1">
              <a:buFont typeface="+mj-lt"/>
              <a:buAutoNum type="arabicPeriod"/>
            </a:pPr>
            <a:r>
              <a:rPr lang="zh-TW" altLang="zh-TW" dirty="0"/>
              <a:t>在水平軸上標示所有可能的值。</a:t>
            </a:r>
          </a:p>
          <a:p>
            <a:pPr lvl="1">
              <a:buFont typeface="+mj-lt"/>
              <a:buAutoNum type="arabicPeriod"/>
            </a:pPr>
            <a:r>
              <a:rPr lang="zh-TW" altLang="zh-TW" dirty="0"/>
              <a:t>在每個值之上，畫一個矩形，矩形的高度是該值的相對頻次。</a:t>
            </a:r>
          </a:p>
          <a:p>
            <a:endParaRPr lang="zh-TW" altLang="en-US" dirty="0"/>
          </a:p>
        </p:txBody>
      </p:sp>
    </p:spTree>
    <p:extLst>
      <p:ext uri="{BB962C8B-B14F-4D97-AF65-F5344CB8AC3E}">
        <p14:creationId xmlns:p14="http://schemas.microsoft.com/office/powerpoint/2010/main" val="38328643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38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4675"/>
            <a:ext cx="6804755"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7585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396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842" y="1556792"/>
            <a:ext cx="6829262"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7585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r>
              <a:rPr lang="zh-TW" altLang="zh-TW" dirty="0"/>
              <a:t>對於連續資料建構直方圖的程序比其對應的離散版本稍微複雜一些。所需步驟如下：</a:t>
            </a:r>
          </a:p>
          <a:p>
            <a:pPr lvl="1">
              <a:buFont typeface="+mj-lt"/>
              <a:buAutoNum type="arabicPeriod"/>
            </a:pPr>
            <a:r>
              <a:rPr lang="zh-TW" altLang="zh-TW" dirty="0"/>
              <a:t>將量測軸切割出適當數目的隔間區間</a:t>
            </a:r>
            <a:r>
              <a:rPr lang="en-US" altLang="zh-TW" dirty="0"/>
              <a:t> (bin interval) </a:t>
            </a:r>
            <a:r>
              <a:rPr lang="zh-TW" altLang="zh-TW" dirty="0"/>
              <a:t>或隔間</a:t>
            </a:r>
            <a:r>
              <a:rPr lang="en-US" altLang="zh-TW" dirty="0"/>
              <a:t> (bin)</a:t>
            </a:r>
            <a:r>
              <a:rPr lang="zh-TW" altLang="zh-TW" dirty="0"/>
              <a:t>，使得每個觀察值都恰好落入一個隔間中</a:t>
            </a:r>
            <a:r>
              <a:rPr lang="zh-TW" altLang="zh-TW" dirty="0" smtClean="0"/>
              <a:t>。</a:t>
            </a:r>
            <a:endParaRPr lang="en-US" altLang="zh-TW" dirty="0" smtClean="0"/>
          </a:p>
          <a:p>
            <a:pPr lvl="1">
              <a:buFont typeface="+mj-lt"/>
              <a:buAutoNum type="arabicPeriod"/>
            </a:pPr>
            <a:r>
              <a:rPr lang="zh-TW" altLang="zh-TW" dirty="0"/>
              <a:t>根據一個隔間所包含的觀察值的數目求得每個隔間的相對頻次</a:t>
            </a:r>
            <a:r>
              <a:rPr lang="zh-TW" altLang="zh-TW" dirty="0" smtClean="0"/>
              <a:t>。</a:t>
            </a:r>
            <a:endParaRPr lang="en-US" altLang="zh-TW" dirty="0" smtClean="0"/>
          </a:p>
          <a:p>
            <a:pPr lvl="1">
              <a:buFont typeface="+mj-lt"/>
              <a:buAutoNum type="arabicPeriod"/>
            </a:pPr>
            <a:r>
              <a:rPr lang="zh-TW" altLang="zh-TW" dirty="0"/>
              <a:t>在水平量測軸上標示隔間的邊界</a:t>
            </a:r>
            <a:r>
              <a:rPr lang="zh-TW" altLang="zh-TW" dirty="0" smtClean="0"/>
              <a:t>。</a:t>
            </a:r>
            <a:endParaRPr lang="en-US" altLang="zh-TW" dirty="0" smtClean="0"/>
          </a:p>
          <a:p>
            <a:pPr lvl="1">
              <a:buFont typeface="+mj-lt"/>
              <a:buAutoNum type="arabicPeriod"/>
            </a:pPr>
            <a:r>
              <a:rPr lang="zh-TW" altLang="zh-TW" dirty="0"/>
              <a:t>在每個隔間之上，畫一個矩形，矩形的高度等於該隔間的相對頻次除上隔間的寬度。所產生的矩形高度可解讀成</a:t>
            </a:r>
            <a:r>
              <a:rPr lang="en-US" altLang="zh-TW" dirty="0"/>
              <a:t> ( </a:t>
            </a:r>
            <a:r>
              <a:rPr lang="zh-TW" altLang="zh-TW" dirty="0"/>
              <a:t>機率</a:t>
            </a:r>
            <a:r>
              <a:rPr lang="en-US" altLang="zh-TW" dirty="0"/>
              <a:t> ) </a:t>
            </a:r>
            <a:r>
              <a:rPr lang="zh-TW" altLang="zh-TW" dirty="0"/>
              <a:t>密度且每個矩形的面積</a:t>
            </a:r>
            <a:r>
              <a:rPr lang="en-US" altLang="zh-TW" dirty="0"/>
              <a:t> (area) </a:t>
            </a:r>
            <a:r>
              <a:rPr lang="zh-TW" altLang="zh-TW" dirty="0"/>
              <a:t>正比於對應隔間的相對頻次。</a:t>
            </a:r>
            <a:endParaRPr lang="zh-TW" altLang="en-US" dirty="0"/>
          </a:p>
        </p:txBody>
      </p:sp>
    </p:spTree>
    <p:extLst>
      <p:ext uri="{BB962C8B-B14F-4D97-AF65-F5344CB8AC3E}">
        <p14:creationId xmlns:p14="http://schemas.microsoft.com/office/powerpoint/2010/main" val="1917585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416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412776"/>
            <a:ext cx="603430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7585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7.1  </a:t>
            </a:r>
            <a:r>
              <a:rPr lang="zh-TW" altLang="zh-TW" dirty="0" smtClean="0"/>
              <a:t>隨機</a:t>
            </a:r>
            <a:r>
              <a:rPr lang="zh-TW" altLang="zh-TW" dirty="0"/>
              <a:t>抽樣與敘述統計學</a:t>
            </a:r>
            <a:endParaRPr lang="zh-TW" altLang="en-US" dirty="0"/>
          </a:p>
        </p:txBody>
      </p:sp>
      <p:sp>
        <p:nvSpPr>
          <p:cNvPr id="3" name="內容版面配置區 2"/>
          <p:cNvSpPr>
            <a:spLocks noGrp="1"/>
          </p:cNvSpPr>
          <p:nvPr>
            <p:ph idx="1"/>
          </p:nvPr>
        </p:nvSpPr>
        <p:spPr/>
        <p:txBody>
          <a:bodyPr/>
          <a:lstStyle/>
          <a:p>
            <a:r>
              <a:rPr lang="zh-TW" altLang="zh-TW" dirty="0"/>
              <a:t>本節的部分內容在第</a:t>
            </a:r>
            <a:r>
              <a:rPr lang="en-US" altLang="zh-TW" dirty="0"/>
              <a:t>1</a:t>
            </a:r>
            <a:r>
              <a:rPr lang="zh-TW" altLang="zh-TW" dirty="0"/>
              <a:t>章中曾出現，此處再出現是因為</a:t>
            </a:r>
            <a:r>
              <a:rPr lang="en-US" altLang="zh-TW" dirty="0"/>
              <a:t> (1) </a:t>
            </a:r>
            <a:r>
              <a:rPr lang="zh-TW" altLang="zh-TW" dirty="0"/>
              <a:t>正式學過隨機變數之後會有更深刻的理解；</a:t>
            </a:r>
            <a:r>
              <a:rPr lang="en-US" altLang="zh-TW" dirty="0"/>
              <a:t>(2) </a:t>
            </a:r>
            <a:r>
              <a:rPr lang="zh-TW" altLang="zh-TW" dirty="0"/>
              <a:t>為了下一節的閱讀連貫性；</a:t>
            </a:r>
            <a:r>
              <a:rPr lang="en-US" altLang="zh-TW" dirty="0"/>
              <a:t>(3) </a:t>
            </a:r>
            <a:r>
              <a:rPr lang="zh-TW" altLang="zh-TW" dirty="0"/>
              <a:t>更正式的定義與說明。</a:t>
            </a:r>
            <a:endParaRPr lang="zh-TW" altLang="en-US" dirty="0"/>
          </a:p>
        </p:txBody>
      </p:sp>
    </p:spTree>
    <p:extLst>
      <p:ext uri="{BB962C8B-B14F-4D97-AF65-F5344CB8AC3E}">
        <p14:creationId xmlns:p14="http://schemas.microsoft.com/office/powerpoint/2010/main" val="6634106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42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5" y="1700808"/>
            <a:ext cx="6380539"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963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a:xfrm>
            <a:off x="323528" y="1340768"/>
            <a:ext cx="8496944" cy="5400600"/>
          </a:xfrm>
        </p:spPr>
        <p:txBody>
          <a:bodyPr/>
          <a:lstStyle/>
          <a:p>
            <a:pPr>
              <a:buSzPct val="100000"/>
              <a:buBlip>
                <a:blip r:embed="rId3"/>
              </a:buBlip>
            </a:pPr>
            <a:r>
              <a:rPr lang="zh-TW" altLang="zh-TW" b="1" dirty="0"/>
              <a:t>機率圖</a:t>
            </a:r>
            <a:r>
              <a:rPr lang="en-US" altLang="zh-TW" b="1" dirty="0"/>
              <a:t> (Probability Plot)</a:t>
            </a:r>
            <a:endParaRPr lang="zh-TW" altLang="zh-TW" b="1" dirty="0"/>
          </a:p>
          <a:p>
            <a:r>
              <a:rPr lang="zh-TW" altLang="zh-TW" dirty="0"/>
              <a:t>給一組樣本值，我們想知道它們是否從一個特定的機率分佈所產生的。一個有效的方法是建構一個機率圖 </a:t>
            </a:r>
            <a:r>
              <a:rPr lang="en-US" altLang="zh-TW" dirty="0"/>
              <a:t>(probability plot)</a:t>
            </a:r>
            <a:r>
              <a:rPr lang="zh-TW" altLang="zh-TW" dirty="0"/>
              <a:t>。如果樣本確實來自於所假定的分佈，則圖上的點會傾向於呈現出一條直線</a:t>
            </a:r>
            <a:r>
              <a:rPr lang="zh-TW" altLang="zh-TW" dirty="0" smtClean="0"/>
              <a:t>。</a:t>
            </a:r>
            <a:endParaRPr lang="en-US" altLang="zh-TW" dirty="0" smtClean="0"/>
          </a:p>
          <a:p>
            <a:r>
              <a:rPr lang="zh-TW" altLang="zh-TW" dirty="0"/>
              <a:t>建構機率圖的步驟如下：</a:t>
            </a:r>
          </a:p>
          <a:p>
            <a:pPr lvl="1">
              <a:buFont typeface="+mj-lt"/>
              <a:buAutoNum type="arabicPeriod"/>
            </a:pPr>
            <a:r>
              <a:rPr lang="zh-TW" altLang="zh-TW" dirty="0" smtClean="0"/>
              <a:t>將</a:t>
            </a:r>
            <a:r>
              <a:rPr lang="en-US" altLang="zh-TW" dirty="0" smtClean="0"/>
              <a:t> </a:t>
            </a:r>
            <a:r>
              <a:rPr lang="en-US" altLang="zh-TW" i="1" dirty="0" smtClean="0"/>
              <a:t>n </a:t>
            </a:r>
            <a:r>
              <a:rPr lang="zh-TW" altLang="zh-TW" dirty="0" smtClean="0"/>
              <a:t>個</a:t>
            </a:r>
            <a:r>
              <a:rPr lang="zh-TW" altLang="zh-TW" dirty="0"/>
              <a:t>樣本觀察值從最小到最大排序。則</a:t>
            </a:r>
            <a:r>
              <a:rPr lang="zh-TW" altLang="zh-TW" dirty="0" smtClean="0"/>
              <a:t>第</a:t>
            </a:r>
            <a:r>
              <a:rPr lang="en-US" altLang="zh-TW" dirty="0" smtClean="0"/>
              <a:t> </a:t>
            </a:r>
            <a:r>
              <a:rPr lang="en-US" altLang="zh-TW" i="1" dirty="0" smtClean="0"/>
              <a:t>i </a:t>
            </a:r>
            <a:r>
              <a:rPr lang="zh-TW" altLang="zh-TW" dirty="0" smtClean="0"/>
              <a:t>個</a:t>
            </a:r>
            <a:r>
              <a:rPr lang="zh-TW" altLang="zh-TW" dirty="0"/>
              <a:t>最小的觀察值在排序的表列中是第</a:t>
            </a:r>
            <a:r>
              <a:rPr lang="en-US" altLang="zh-TW" dirty="0"/>
              <a:t> </a:t>
            </a:r>
            <a:r>
              <a:rPr lang="en-US" altLang="zh-TW" dirty="0" smtClean="0"/>
              <a:t>                         </a:t>
            </a:r>
            <a:r>
              <a:rPr lang="zh-TW" altLang="zh-TW" dirty="0" smtClean="0"/>
              <a:t>個</a:t>
            </a:r>
            <a:r>
              <a:rPr lang="zh-TW" altLang="zh-TW" dirty="0"/>
              <a:t>樣本百分位</a:t>
            </a:r>
            <a:r>
              <a:rPr lang="zh-TW" altLang="zh-TW" dirty="0" smtClean="0"/>
              <a:t>。</a:t>
            </a:r>
            <a:endParaRPr lang="en-US" altLang="zh-TW" dirty="0" smtClean="0"/>
          </a:p>
          <a:p>
            <a:pPr lvl="1">
              <a:buFont typeface="+mj-lt"/>
              <a:buAutoNum type="arabicPeriod"/>
            </a:pPr>
            <a:r>
              <a:rPr lang="zh-TW" altLang="zh-TW" dirty="0" smtClean="0"/>
              <a:t>產生</a:t>
            </a:r>
            <a:r>
              <a:rPr lang="en-US" altLang="zh-TW" dirty="0" smtClean="0"/>
              <a:t> </a:t>
            </a:r>
            <a:r>
              <a:rPr lang="en-US" altLang="zh-TW" i="1" dirty="0" smtClean="0"/>
              <a:t>n </a:t>
            </a:r>
            <a:r>
              <a:rPr lang="zh-TW" altLang="zh-TW" dirty="0" smtClean="0"/>
              <a:t>對的</a:t>
            </a:r>
            <a:r>
              <a:rPr lang="en-US" altLang="zh-TW" dirty="0" smtClean="0"/>
              <a:t>          </a:t>
            </a:r>
            <a:r>
              <a:rPr lang="zh-TW" altLang="zh-TW" dirty="0"/>
              <a:t>資料，</a:t>
            </a:r>
            <a:r>
              <a:rPr lang="zh-TW" altLang="zh-TW" dirty="0" smtClean="0"/>
              <a:t>其中</a:t>
            </a:r>
            <a:r>
              <a:rPr lang="en-US" altLang="zh-TW" dirty="0" smtClean="0"/>
              <a:t> </a:t>
            </a:r>
            <a:r>
              <a:rPr lang="en-US" altLang="zh-TW" i="1" dirty="0" smtClean="0"/>
              <a:t>x </a:t>
            </a:r>
            <a:r>
              <a:rPr lang="zh-TW" altLang="zh-TW" dirty="0" smtClean="0"/>
              <a:t>是</a:t>
            </a:r>
            <a:r>
              <a:rPr lang="zh-TW" altLang="zh-TW" dirty="0"/>
              <a:t>分佈的第</a:t>
            </a:r>
            <a:r>
              <a:rPr lang="en-US" altLang="zh-TW" dirty="0"/>
              <a:t> </a:t>
            </a:r>
            <a:r>
              <a:rPr lang="en-US" altLang="zh-TW" dirty="0" smtClean="0"/>
              <a:t>                       </a:t>
            </a:r>
            <a:r>
              <a:rPr lang="zh-TW" altLang="zh-TW" dirty="0" smtClean="0"/>
              <a:t>個</a:t>
            </a:r>
            <a:r>
              <a:rPr lang="zh-TW" altLang="zh-TW" dirty="0"/>
              <a:t>百分位，</a:t>
            </a:r>
            <a:r>
              <a:rPr lang="en-US" altLang="zh-TW" dirty="0"/>
              <a:t> </a:t>
            </a:r>
            <a:r>
              <a:rPr lang="en-US" altLang="zh-TW" dirty="0" smtClean="0"/>
              <a:t>     </a:t>
            </a:r>
            <a:r>
              <a:rPr lang="zh-TW" altLang="zh-TW" dirty="0" smtClean="0"/>
              <a:t>第</a:t>
            </a:r>
            <a:r>
              <a:rPr lang="en-US" altLang="zh-TW" dirty="0" smtClean="0"/>
              <a:t> </a:t>
            </a:r>
            <a:r>
              <a:rPr lang="en-US" altLang="zh-TW" i="1" dirty="0" smtClean="0"/>
              <a:t>i </a:t>
            </a:r>
            <a:r>
              <a:rPr lang="zh-TW" altLang="zh-TW" dirty="0" smtClean="0"/>
              <a:t>個</a:t>
            </a:r>
            <a:r>
              <a:rPr lang="zh-TW" altLang="zh-TW" dirty="0"/>
              <a:t>最小的觀察值</a:t>
            </a:r>
            <a:r>
              <a:rPr lang="zh-TW" altLang="zh-TW" dirty="0" smtClean="0"/>
              <a:t>且</a:t>
            </a:r>
            <a:r>
              <a:rPr lang="en-US" altLang="zh-TW" dirty="0" smtClean="0"/>
              <a:t>                      </a:t>
            </a:r>
            <a:r>
              <a:rPr lang="zh-TW" altLang="zh-TW" dirty="0" smtClean="0"/>
              <a:t>。</a:t>
            </a:r>
            <a:endParaRPr lang="en-US" altLang="zh-TW" dirty="0" smtClean="0"/>
          </a:p>
          <a:p>
            <a:pPr lvl="1">
              <a:buFont typeface="+mj-lt"/>
              <a:buAutoNum type="arabicPeriod"/>
            </a:pPr>
            <a:r>
              <a:rPr lang="zh-TW" altLang="zh-TW" dirty="0"/>
              <a:t>每</a:t>
            </a:r>
            <a:r>
              <a:rPr lang="zh-TW" altLang="zh-TW" dirty="0" smtClean="0"/>
              <a:t>一對</a:t>
            </a:r>
            <a:r>
              <a:rPr lang="en-US" altLang="zh-TW" dirty="0" smtClean="0"/>
              <a:t>           </a:t>
            </a:r>
            <a:r>
              <a:rPr lang="zh-TW" altLang="zh-TW" dirty="0" smtClean="0"/>
              <a:t>對應</a:t>
            </a:r>
            <a:r>
              <a:rPr lang="zh-TW" altLang="zh-TW" dirty="0"/>
              <a:t>到一個二維座標系統的一個點。將這些點畫在此座標系統上，所產生的圖形即為機率圖。</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06286838"/>
              </p:ext>
            </p:extLst>
          </p:nvPr>
        </p:nvGraphicFramePr>
        <p:xfrm>
          <a:off x="4499992" y="4437112"/>
          <a:ext cx="1881000" cy="396000"/>
        </p:xfrm>
        <a:graphic>
          <a:graphicData uri="http://schemas.openxmlformats.org/presentationml/2006/ole">
            <mc:AlternateContent xmlns:mc="http://schemas.openxmlformats.org/markup-compatibility/2006">
              <mc:Choice xmlns:v="urn:schemas-microsoft-com:vml" Requires="v">
                <p:oleObj spid="_x0000_s245792" name="Equation" r:id="rId4" imgW="965160" imgH="203040" progId="Equation.DSMT4">
                  <p:embed/>
                </p:oleObj>
              </mc:Choice>
              <mc:Fallback>
                <p:oleObj name="Equation" r:id="rId4" imgW="965160" imgH="203040" progId="Equation.DSMT4">
                  <p:embed/>
                  <p:pic>
                    <p:nvPicPr>
                      <p:cNvPr id="0" name=""/>
                      <p:cNvPicPr/>
                      <p:nvPr/>
                    </p:nvPicPr>
                    <p:blipFill>
                      <a:blip r:embed="rId5"/>
                      <a:stretch>
                        <a:fillRect/>
                      </a:stretch>
                    </p:blipFill>
                    <p:spPr>
                      <a:xfrm>
                        <a:off x="4499992" y="4437112"/>
                        <a:ext cx="1881000"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826433643"/>
              </p:ext>
            </p:extLst>
          </p:nvPr>
        </p:nvGraphicFramePr>
        <p:xfrm>
          <a:off x="2628000" y="4914000"/>
          <a:ext cx="742500" cy="396000"/>
        </p:xfrm>
        <a:graphic>
          <a:graphicData uri="http://schemas.openxmlformats.org/presentationml/2006/ole">
            <mc:AlternateContent xmlns:mc="http://schemas.openxmlformats.org/markup-compatibility/2006">
              <mc:Choice xmlns:v="urn:schemas-microsoft-com:vml" Requires="v">
                <p:oleObj spid="_x0000_s245793" name="Equation" r:id="rId6" imgW="380880" imgH="203040" progId="Equation.DSMT4">
                  <p:embed/>
                </p:oleObj>
              </mc:Choice>
              <mc:Fallback>
                <p:oleObj name="Equation" r:id="rId6" imgW="380880" imgH="203040" progId="Equation.DSMT4">
                  <p:embed/>
                  <p:pic>
                    <p:nvPicPr>
                      <p:cNvPr id="0" name=""/>
                      <p:cNvPicPr/>
                      <p:nvPr/>
                    </p:nvPicPr>
                    <p:blipFill>
                      <a:blip r:embed="rId7"/>
                      <a:stretch>
                        <a:fillRect/>
                      </a:stretch>
                    </p:blipFill>
                    <p:spPr>
                      <a:xfrm>
                        <a:off x="2628000" y="4914000"/>
                        <a:ext cx="742500"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2781646468"/>
              </p:ext>
            </p:extLst>
          </p:nvPr>
        </p:nvGraphicFramePr>
        <p:xfrm>
          <a:off x="6714000" y="4932000"/>
          <a:ext cx="2259900" cy="388800"/>
        </p:xfrm>
        <a:graphic>
          <a:graphicData uri="http://schemas.openxmlformats.org/presentationml/2006/ole">
            <mc:AlternateContent xmlns:mc="http://schemas.openxmlformats.org/markup-compatibility/2006">
              <mc:Choice xmlns:v="urn:schemas-microsoft-com:vml" Requires="v">
                <p:oleObj spid="_x0000_s245794" name="Equation" r:id="rId8" imgW="1180800" imgH="203040" progId="Equation.DSMT4">
                  <p:embed/>
                </p:oleObj>
              </mc:Choice>
              <mc:Fallback>
                <p:oleObj name="Equation" r:id="rId8" imgW="1180800" imgH="203040" progId="Equation.DSMT4">
                  <p:embed/>
                  <p:pic>
                    <p:nvPicPr>
                      <p:cNvPr id="0" name=""/>
                      <p:cNvPicPr/>
                      <p:nvPr/>
                    </p:nvPicPr>
                    <p:blipFill>
                      <a:blip r:embed="rId9"/>
                      <a:stretch>
                        <a:fillRect/>
                      </a:stretch>
                    </p:blipFill>
                    <p:spPr>
                      <a:xfrm>
                        <a:off x="6714000" y="4932000"/>
                        <a:ext cx="2259900" cy="3888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2402700943"/>
              </p:ext>
            </p:extLst>
          </p:nvPr>
        </p:nvGraphicFramePr>
        <p:xfrm>
          <a:off x="2555776" y="5409256"/>
          <a:ext cx="498462" cy="324000"/>
        </p:xfrm>
        <a:graphic>
          <a:graphicData uri="http://schemas.openxmlformats.org/presentationml/2006/ole">
            <mc:AlternateContent xmlns:mc="http://schemas.openxmlformats.org/markup-compatibility/2006">
              <mc:Choice xmlns:v="urn:schemas-microsoft-com:vml" Requires="v">
                <p:oleObj spid="_x0000_s245795" name="Equation" r:id="rId10" imgW="253800" imgH="164880" progId="Equation.DSMT4">
                  <p:embed/>
                </p:oleObj>
              </mc:Choice>
              <mc:Fallback>
                <p:oleObj name="Equation" r:id="rId10" imgW="253800" imgH="164880" progId="Equation.DSMT4">
                  <p:embed/>
                  <p:pic>
                    <p:nvPicPr>
                      <p:cNvPr id="0" name=""/>
                      <p:cNvPicPr/>
                      <p:nvPr/>
                    </p:nvPicPr>
                    <p:blipFill>
                      <a:blip r:embed="rId11"/>
                      <a:stretch>
                        <a:fillRect/>
                      </a:stretch>
                    </p:blipFill>
                    <p:spPr>
                      <a:xfrm>
                        <a:off x="2555776" y="5409256"/>
                        <a:ext cx="498462" cy="324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376240350"/>
              </p:ext>
            </p:extLst>
          </p:nvPr>
        </p:nvGraphicFramePr>
        <p:xfrm>
          <a:off x="6129952" y="5337256"/>
          <a:ext cx="1610400" cy="396000"/>
        </p:xfrm>
        <a:graphic>
          <a:graphicData uri="http://schemas.openxmlformats.org/presentationml/2006/ole">
            <mc:AlternateContent xmlns:mc="http://schemas.openxmlformats.org/markup-compatibility/2006">
              <mc:Choice xmlns:v="urn:schemas-microsoft-com:vml" Requires="v">
                <p:oleObj spid="_x0000_s245796" name="Equation" r:id="rId12" imgW="774360" imgH="190440" progId="Equation.DSMT4">
                  <p:embed/>
                </p:oleObj>
              </mc:Choice>
              <mc:Fallback>
                <p:oleObj name="Equation" r:id="rId12" imgW="774360" imgH="190440" progId="Equation.DSMT4">
                  <p:embed/>
                  <p:pic>
                    <p:nvPicPr>
                      <p:cNvPr id="0" name=""/>
                      <p:cNvPicPr/>
                      <p:nvPr/>
                    </p:nvPicPr>
                    <p:blipFill>
                      <a:blip r:embed="rId13"/>
                      <a:stretch>
                        <a:fillRect/>
                      </a:stretch>
                    </p:blipFill>
                    <p:spPr>
                      <a:xfrm>
                        <a:off x="6129952" y="5337256"/>
                        <a:ext cx="1610400" cy="396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4079779293"/>
              </p:ext>
            </p:extLst>
          </p:nvPr>
        </p:nvGraphicFramePr>
        <p:xfrm>
          <a:off x="2029300" y="5788800"/>
          <a:ext cx="742500" cy="396000"/>
        </p:xfrm>
        <a:graphic>
          <a:graphicData uri="http://schemas.openxmlformats.org/presentationml/2006/ole">
            <mc:AlternateContent xmlns:mc="http://schemas.openxmlformats.org/markup-compatibility/2006">
              <mc:Choice xmlns:v="urn:schemas-microsoft-com:vml" Requires="v">
                <p:oleObj spid="_x0000_s245797" name="Equation" r:id="rId14" imgW="380880" imgH="203040" progId="Equation.DSMT4">
                  <p:embed/>
                </p:oleObj>
              </mc:Choice>
              <mc:Fallback>
                <p:oleObj name="Equation" r:id="rId14" imgW="380880" imgH="203040" progId="Equation.DSMT4">
                  <p:embed/>
                  <p:pic>
                    <p:nvPicPr>
                      <p:cNvPr id="0" name=""/>
                      <p:cNvPicPr/>
                      <p:nvPr/>
                    </p:nvPicPr>
                    <p:blipFill>
                      <a:blip r:embed="rId15"/>
                      <a:stretch>
                        <a:fillRect/>
                      </a:stretch>
                    </p:blipFill>
                    <p:spPr>
                      <a:xfrm>
                        <a:off x="2029300" y="5788800"/>
                        <a:ext cx="742500" cy="396000"/>
                      </a:xfrm>
                      <a:prstGeom prst="rect">
                        <a:avLst/>
                      </a:prstGeom>
                    </p:spPr>
                  </p:pic>
                </p:oleObj>
              </mc:Fallback>
            </mc:AlternateContent>
          </a:graphicData>
        </a:graphic>
      </p:graphicFrame>
    </p:spTree>
    <p:extLst>
      <p:ext uri="{BB962C8B-B14F-4D97-AF65-F5344CB8AC3E}">
        <p14:creationId xmlns:p14="http://schemas.microsoft.com/office/powerpoint/2010/main" val="2323963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43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340768"/>
            <a:ext cx="6531043"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75853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44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72816"/>
            <a:ext cx="6727667" cy="4464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363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7.2  </a:t>
            </a:r>
            <a:r>
              <a:rPr lang="zh-TW" altLang="zh-TW" dirty="0" smtClean="0"/>
              <a:t>重要</a:t>
            </a:r>
            <a:r>
              <a:rPr lang="zh-TW" altLang="zh-TW" dirty="0"/>
              <a:t>的統計量</a:t>
            </a:r>
            <a:endParaRPr lang="zh-TW" altLang="en-US" dirty="0"/>
          </a:p>
        </p:txBody>
      </p:sp>
      <p:sp>
        <p:nvSpPr>
          <p:cNvPr id="3" name="內容版面配置區 2"/>
          <p:cNvSpPr>
            <a:spLocks noGrp="1"/>
          </p:cNvSpPr>
          <p:nvPr>
            <p:ph idx="1"/>
          </p:nvPr>
        </p:nvSpPr>
        <p:spPr/>
        <p:txBody>
          <a:bodyPr/>
          <a:lstStyle/>
          <a:p>
            <a:r>
              <a:rPr lang="zh-TW" altLang="zh-TW" dirty="0"/>
              <a:t>假定我們調查在中國大陸地區使用某種特定品牌手機的比例。不可能去詢問所有的手機使用者來找到代表母體比例的參數</a:t>
            </a:r>
            <a:r>
              <a:rPr lang="en-US" altLang="zh-TW" i="1" dirty="0"/>
              <a:t>p</a:t>
            </a:r>
            <a:r>
              <a:rPr lang="zh-TW" altLang="zh-TW" dirty="0"/>
              <a:t>。一個比較務實的方法是選取夠大的隨機樣本並從此樣本中求出對應的參數</a:t>
            </a:r>
            <a:r>
              <a:rPr lang="en-US" altLang="zh-TW" dirty="0"/>
              <a:t> </a:t>
            </a:r>
            <a:r>
              <a:rPr lang="en-US" altLang="zh-TW" dirty="0" smtClean="0"/>
              <a:t>  </a:t>
            </a:r>
            <a:r>
              <a:rPr lang="zh-TW" altLang="zh-TW" dirty="0" smtClean="0"/>
              <a:t>，</a:t>
            </a:r>
            <a:r>
              <a:rPr lang="zh-TW" altLang="zh-TW" dirty="0"/>
              <a:t>然後我們以</a:t>
            </a:r>
            <a:r>
              <a:rPr lang="en-US" altLang="zh-TW" dirty="0"/>
              <a:t> </a:t>
            </a:r>
            <a:r>
              <a:rPr lang="en-US" altLang="zh-TW" dirty="0" smtClean="0"/>
              <a:t>   </a:t>
            </a:r>
            <a:r>
              <a:rPr lang="zh-TW" altLang="zh-TW" dirty="0" smtClean="0"/>
              <a:t>的</a:t>
            </a:r>
            <a:r>
              <a:rPr lang="zh-TW" altLang="zh-TW" dirty="0"/>
              <a:t>值推論真實的</a:t>
            </a:r>
            <a:r>
              <a:rPr lang="zh-TW" altLang="zh-TW" dirty="0" smtClean="0"/>
              <a:t>比例</a:t>
            </a:r>
            <a:r>
              <a:rPr lang="en-US" altLang="zh-TW" dirty="0" smtClean="0"/>
              <a:t> </a:t>
            </a:r>
            <a:r>
              <a:rPr lang="en-US" altLang="zh-TW" i="1" dirty="0" smtClean="0"/>
              <a:t>p</a:t>
            </a:r>
            <a:r>
              <a:rPr lang="zh-TW" altLang="zh-TW" dirty="0"/>
              <a:t>。因為隨機樣本可以有很多不同的觀察值，所以</a:t>
            </a:r>
            <a:r>
              <a:rPr lang="en-US" altLang="zh-TW" dirty="0"/>
              <a:t> </a:t>
            </a:r>
            <a:r>
              <a:rPr lang="en-US" altLang="zh-TW" dirty="0" smtClean="0"/>
              <a:t>    </a:t>
            </a:r>
            <a:r>
              <a:rPr lang="zh-TW" altLang="zh-TW" dirty="0" smtClean="0"/>
              <a:t>被</a:t>
            </a:r>
            <a:r>
              <a:rPr lang="zh-TW" altLang="zh-TW" dirty="0"/>
              <a:t>視為是某個隨機變數的一個值。這樣的隨機變數稱為統計量</a:t>
            </a:r>
            <a:r>
              <a:rPr lang="en-US" altLang="zh-TW" dirty="0"/>
              <a:t> (statistic)</a:t>
            </a:r>
            <a:r>
              <a:rPr lang="zh-TW" altLang="zh-TW" dirty="0"/>
              <a:t>。</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80124599"/>
              </p:ext>
            </p:extLst>
          </p:nvPr>
        </p:nvGraphicFramePr>
        <p:xfrm>
          <a:off x="3186000" y="2636912"/>
          <a:ext cx="297000" cy="396000"/>
        </p:xfrm>
        <a:graphic>
          <a:graphicData uri="http://schemas.openxmlformats.org/presentationml/2006/ole">
            <mc:AlternateContent xmlns:mc="http://schemas.openxmlformats.org/markup-compatibility/2006">
              <mc:Choice xmlns:v="urn:schemas-microsoft-com:vml" Requires="v">
                <p:oleObj spid="_x0000_s246802" name="Equation" r:id="rId3" imgW="152280" imgH="203040" progId="Equation.DSMT4">
                  <p:embed/>
                </p:oleObj>
              </mc:Choice>
              <mc:Fallback>
                <p:oleObj name="Equation" r:id="rId3" imgW="152280" imgH="203040" progId="Equation.DSMT4">
                  <p:embed/>
                  <p:pic>
                    <p:nvPicPr>
                      <p:cNvPr id="0" name=""/>
                      <p:cNvPicPr/>
                      <p:nvPr/>
                    </p:nvPicPr>
                    <p:blipFill>
                      <a:blip r:embed="rId4"/>
                      <a:stretch>
                        <a:fillRect/>
                      </a:stretch>
                    </p:blipFill>
                    <p:spPr>
                      <a:xfrm>
                        <a:off x="3186000" y="2636912"/>
                        <a:ext cx="297000"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808063569"/>
              </p:ext>
            </p:extLst>
          </p:nvPr>
        </p:nvGraphicFramePr>
        <p:xfrm>
          <a:off x="5220072" y="2636912"/>
          <a:ext cx="272250" cy="396000"/>
        </p:xfrm>
        <a:graphic>
          <a:graphicData uri="http://schemas.openxmlformats.org/presentationml/2006/ole">
            <mc:AlternateContent xmlns:mc="http://schemas.openxmlformats.org/markup-compatibility/2006">
              <mc:Choice xmlns:v="urn:schemas-microsoft-com:vml" Requires="v">
                <p:oleObj spid="_x0000_s246803" name="Equation" r:id="rId5" imgW="139680" imgH="203040" progId="Equation.DSMT4">
                  <p:embed/>
                </p:oleObj>
              </mc:Choice>
              <mc:Fallback>
                <p:oleObj name="Equation" r:id="rId5" imgW="139680" imgH="203040" progId="Equation.DSMT4">
                  <p:embed/>
                  <p:pic>
                    <p:nvPicPr>
                      <p:cNvPr id="0" name=""/>
                      <p:cNvPicPr/>
                      <p:nvPr/>
                    </p:nvPicPr>
                    <p:blipFill>
                      <a:blip r:embed="rId6"/>
                      <a:stretch>
                        <a:fillRect/>
                      </a:stretch>
                    </p:blipFill>
                    <p:spPr>
                      <a:xfrm>
                        <a:off x="5220072" y="2636912"/>
                        <a:ext cx="272250"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664081933"/>
              </p:ext>
            </p:extLst>
          </p:nvPr>
        </p:nvGraphicFramePr>
        <p:xfrm>
          <a:off x="6867288" y="3068960"/>
          <a:ext cx="297000" cy="396000"/>
        </p:xfrm>
        <a:graphic>
          <a:graphicData uri="http://schemas.openxmlformats.org/presentationml/2006/ole">
            <mc:AlternateContent xmlns:mc="http://schemas.openxmlformats.org/markup-compatibility/2006">
              <mc:Choice xmlns:v="urn:schemas-microsoft-com:vml" Requires="v">
                <p:oleObj spid="_x0000_s246804" name="Equation" r:id="rId7" imgW="152280" imgH="203040" progId="Equation.DSMT4">
                  <p:embed/>
                </p:oleObj>
              </mc:Choice>
              <mc:Fallback>
                <p:oleObj name="Equation" r:id="rId7" imgW="152280" imgH="203040" progId="Equation.DSMT4">
                  <p:embed/>
                  <p:pic>
                    <p:nvPicPr>
                      <p:cNvPr id="0" name=""/>
                      <p:cNvPicPr/>
                      <p:nvPr/>
                    </p:nvPicPr>
                    <p:blipFill>
                      <a:blip r:embed="rId8"/>
                      <a:stretch>
                        <a:fillRect/>
                      </a:stretch>
                    </p:blipFill>
                    <p:spPr>
                      <a:xfrm>
                        <a:off x="6867288" y="3068960"/>
                        <a:ext cx="297000" cy="396000"/>
                      </a:xfrm>
                      <a:prstGeom prst="rect">
                        <a:avLst/>
                      </a:prstGeom>
                    </p:spPr>
                  </p:pic>
                </p:oleObj>
              </mc:Fallback>
            </mc:AlternateContent>
          </a:graphicData>
        </a:graphic>
      </p:graphicFrame>
      <p:pic>
        <p:nvPicPr>
          <p:cNvPr id="24678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576" y="4149080"/>
            <a:ext cx="7560840" cy="1959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3637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7.2  </a:t>
            </a:r>
            <a:r>
              <a:rPr lang="zh-TW" altLang="zh-TW" dirty="0" smtClean="0"/>
              <a:t>重要</a:t>
            </a:r>
            <a:r>
              <a:rPr lang="zh-TW" altLang="zh-TW" dirty="0"/>
              <a:t>的統計量</a:t>
            </a:r>
            <a:endParaRPr lang="zh-TW" altLang="en-US" dirty="0"/>
          </a:p>
        </p:txBody>
      </p:sp>
      <p:sp>
        <p:nvSpPr>
          <p:cNvPr id="3" name="內容版面配置區 2"/>
          <p:cNvSpPr>
            <a:spLocks noGrp="1"/>
          </p:cNvSpPr>
          <p:nvPr>
            <p:ph idx="1"/>
          </p:nvPr>
        </p:nvSpPr>
        <p:spPr>
          <a:xfrm>
            <a:off x="323528" y="1340768"/>
            <a:ext cx="8496944" cy="5400600"/>
          </a:xfrm>
        </p:spPr>
        <p:txBody>
          <a:bodyPr/>
          <a:lstStyle/>
          <a:p>
            <a:r>
              <a:rPr lang="zh-TW" altLang="zh-TW" dirty="0"/>
              <a:t>量測一組資料的中心最常用的統計量就是平均值。同理，量測觀察值相對於平均值的散開程度的最廣泛使用的統計量是變異數。它們分別稱為樣本平均數</a:t>
            </a:r>
            <a:r>
              <a:rPr lang="en-US" altLang="zh-TW" dirty="0"/>
              <a:t> (sample mean) </a:t>
            </a:r>
            <a:r>
              <a:rPr lang="zh-TW" altLang="zh-TW" dirty="0"/>
              <a:t>與樣本變異數</a:t>
            </a:r>
            <a:r>
              <a:rPr lang="en-US" altLang="zh-TW" dirty="0"/>
              <a:t> (sample variance)</a:t>
            </a:r>
            <a:r>
              <a:rPr lang="zh-TW" altLang="zh-TW" dirty="0" smtClean="0"/>
              <a:t>。</a:t>
            </a:r>
            <a:endParaRPr lang="zh-TW" altLang="zh-TW" dirty="0"/>
          </a:p>
        </p:txBody>
      </p:sp>
    </p:spTree>
    <p:extLst>
      <p:ext uri="{BB962C8B-B14F-4D97-AF65-F5344CB8AC3E}">
        <p14:creationId xmlns:p14="http://schemas.microsoft.com/office/powerpoint/2010/main" val="11000949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7.2  </a:t>
            </a:r>
            <a:r>
              <a:rPr lang="zh-TW" altLang="zh-TW" dirty="0" smtClean="0"/>
              <a:t>重要</a:t>
            </a:r>
            <a:r>
              <a:rPr lang="zh-TW" altLang="zh-TW" dirty="0"/>
              <a:t>的統計量</a:t>
            </a:r>
            <a:endParaRPr lang="zh-TW" altLang="en-US" dirty="0"/>
          </a:p>
        </p:txBody>
      </p:sp>
      <p:sp>
        <p:nvSpPr>
          <p:cNvPr id="3" name="內容版面配置區 2"/>
          <p:cNvSpPr>
            <a:spLocks noGrp="1"/>
          </p:cNvSpPr>
          <p:nvPr>
            <p:ph idx="1"/>
          </p:nvPr>
        </p:nvSpPr>
        <p:spPr/>
        <p:txBody>
          <a:bodyPr/>
          <a:lstStyle/>
          <a:p>
            <a:r>
              <a:rPr lang="zh-TW" altLang="zh-TW" dirty="0"/>
              <a:t>考慮有密度</a:t>
            </a:r>
            <a:r>
              <a:rPr lang="en-US" altLang="zh-TW" dirty="0"/>
              <a:t>           </a:t>
            </a:r>
            <a:r>
              <a:rPr lang="zh-TW" altLang="zh-TW" dirty="0"/>
              <a:t>的隨機變數</a:t>
            </a:r>
            <a:r>
              <a:rPr lang="en-US" altLang="zh-TW" dirty="0"/>
              <a:t> </a:t>
            </a:r>
            <a:r>
              <a:rPr lang="en-US" altLang="zh-TW" i="1" dirty="0"/>
              <a:t>X</a:t>
            </a:r>
            <a:r>
              <a:rPr lang="en-US" altLang="zh-TW" dirty="0"/>
              <a:t> ( </a:t>
            </a:r>
            <a:r>
              <a:rPr lang="zh-TW" altLang="zh-TW" dirty="0"/>
              <a:t>定義在某個試驗上</a:t>
            </a:r>
            <a:r>
              <a:rPr lang="en-US" altLang="zh-TW" dirty="0"/>
              <a:t> )</a:t>
            </a:r>
            <a:r>
              <a:rPr lang="zh-TW" altLang="zh-TW" dirty="0"/>
              <a:t>。大小為</a:t>
            </a:r>
            <a:r>
              <a:rPr lang="en-US" altLang="zh-TW" dirty="0"/>
              <a:t> </a:t>
            </a:r>
            <a:r>
              <a:rPr lang="en-US" altLang="zh-TW" i="1" dirty="0"/>
              <a:t>n </a:t>
            </a:r>
            <a:r>
              <a:rPr lang="zh-TW" altLang="zh-TW" dirty="0"/>
              <a:t>之</a:t>
            </a:r>
            <a:r>
              <a:rPr lang="en-US" altLang="zh-TW" dirty="0"/>
              <a:t> </a:t>
            </a:r>
            <a:r>
              <a:rPr lang="en-US" altLang="zh-TW" i="1" dirty="0"/>
              <a:t>X </a:t>
            </a:r>
            <a:r>
              <a:rPr lang="zh-TW" altLang="zh-TW" dirty="0"/>
              <a:t>的樣本平均為</a:t>
            </a:r>
          </a:p>
          <a:p>
            <a:endParaRPr lang="en-US" altLang="zh-TW" dirty="0"/>
          </a:p>
          <a:p>
            <a:pPr>
              <a:lnSpc>
                <a:spcPts val="2000"/>
              </a:lnSpc>
            </a:pPr>
            <a:endParaRPr lang="en-US" altLang="zh-TW" dirty="0"/>
          </a:p>
          <a:p>
            <a:r>
              <a:rPr lang="zh-TW" altLang="zh-TW" dirty="0"/>
              <a:t>而大小為</a:t>
            </a:r>
            <a:r>
              <a:rPr lang="en-US" altLang="zh-TW" dirty="0"/>
              <a:t> </a:t>
            </a:r>
            <a:r>
              <a:rPr lang="en-US" altLang="zh-TW" i="1" dirty="0"/>
              <a:t>n </a:t>
            </a:r>
            <a:r>
              <a:rPr lang="zh-TW" altLang="zh-TW" dirty="0"/>
              <a:t>之</a:t>
            </a:r>
            <a:r>
              <a:rPr lang="en-US" altLang="zh-TW" dirty="0"/>
              <a:t> </a:t>
            </a:r>
            <a:r>
              <a:rPr lang="en-US" altLang="zh-TW" i="1" dirty="0"/>
              <a:t>X </a:t>
            </a:r>
            <a:r>
              <a:rPr lang="zh-TW" altLang="zh-TW" dirty="0"/>
              <a:t>的樣本變異數為</a:t>
            </a:r>
          </a:p>
          <a:p>
            <a:endParaRPr lang="en-US" altLang="zh-TW" dirty="0" smtClean="0"/>
          </a:p>
          <a:p>
            <a:pPr>
              <a:lnSpc>
                <a:spcPts val="2000"/>
              </a:lnSpc>
            </a:pPr>
            <a:endParaRPr lang="en-US" altLang="zh-TW" dirty="0"/>
          </a:p>
          <a:p>
            <a:r>
              <a:rPr lang="zh-TW" altLang="zh-TW" dirty="0"/>
              <a:t>以</a:t>
            </a:r>
            <a:r>
              <a:rPr lang="en-US" altLang="zh-TW" i="1" dirty="0"/>
              <a:t>S</a:t>
            </a:r>
            <a:r>
              <a:rPr lang="zh-TW" altLang="zh-TW" dirty="0"/>
              <a:t>表示的樣本標準差</a:t>
            </a:r>
            <a:r>
              <a:rPr lang="en-US" altLang="zh-TW" dirty="0"/>
              <a:t> (sample standard deviation</a:t>
            </a:r>
            <a:r>
              <a:rPr lang="en-US" altLang="zh-TW" b="1" dirty="0"/>
              <a:t>) </a:t>
            </a:r>
            <a:r>
              <a:rPr lang="zh-TW" altLang="zh-TW" dirty="0"/>
              <a:t>是樣本變異數的正值平方根。</a:t>
            </a:r>
            <a:endParaRPr lang="zh-TW" altLang="en-US" dirty="0"/>
          </a:p>
          <a:p>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868675756"/>
              </p:ext>
            </p:extLst>
          </p:nvPr>
        </p:nvGraphicFramePr>
        <p:xfrm>
          <a:off x="2292350" y="1413817"/>
          <a:ext cx="766763" cy="395288"/>
        </p:xfrm>
        <a:graphic>
          <a:graphicData uri="http://schemas.openxmlformats.org/presentationml/2006/ole">
            <mc:AlternateContent xmlns:mc="http://schemas.openxmlformats.org/markup-compatibility/2006">
              <mc:Choice xmlns:v="urn:schemas-microsoft-com:vml" Requires="v">
                <p:oleObj spid="_x0000_s248852" name="Equation" r:id="rId3" imgW="393480" imgH="203040" progId="Equation.DSMT4">
                  <p:embed/>
                </p:oleObj>
              </mc:Choice>
              <mc:Fallback>
                <p:oleObj name="Equation" r:id="rId3" imgW="393480" imgH="203040" progId="Equation.DSMT4">
                  <p:embed/>
                  <p:pic>
                    <p:nvPicPr>
                      <p:cNvPr id="0"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413817"/>
                        <a:ext cx="76676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704028560"/>
              </p:ext>
            </p:extLst>
          </p:nvPr>
        </p:nvGraphicFramePr>
        <p:xfrm>
          <a:off x="3923928" y="2204864"/>
          <a:ext cx="1422605" cy="792000"/>
        </p:xfrm>
        <a:graphic>
          <a:graphicData uri="http://schemas.openxmlformats.org/presentationml/2006/ole">
            <mc:AlternateContent xmlns:mc="http://schemas.openxmlformats.org/markup-compatibility/2006">
              <mc:Choice xmlns:v="urn:schemas-microsoft-com:vml" Requires="v">
                <p:oleObj spid="_x0000_s248853" name="Equation" r:id="rId5" imgW="774360" imgH="431640" progId="Equation.DSMT4">
                  <p:embed/>
                </p:oleObj>
              </mc:Choice>
              <mc:Fallback>
                <p:oleObj name="Equation" r:id="rId5" imgW="774360" imgH="431640" progId="Equation.DSMT4">
                  <p:embed/>
                  <p:pic>
                    <p:nvPicPr>
                      <p:cNvPr id="0"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928" y="2204864"/>
                        <a:ext cx="1422605" cy="7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727720299"/>
              </p:ext>
            </p:extLst>
          </p:nvPr>
        </p:nvGraphicFramePr>
        <p:xfrm>
          <a:off x="3563938" y="3501008"/>
          <a:ext cx="2424112" cy="755650"/>
        </p:xfrm>
        <a:graphic>
          <a:graphicData uri="http://schemas.openxmlformats.org/presentationml/2006/ole">
            <mc:AlternateContent xmlns:mc="http://schemas.openxmlformats.org/markup-compatibility/2006">
              <mc:Choice xmlns:v="urn:schemas-microsoft-com:vml" Requires="v">
                <p:oleObj spid="_x0000_s248854" name="Equation" r:id="rId7" imgW="1384200" imgH="431640" progId="Equation.DSMT4">
                  <p:embed/>
                </p:oleObj>
              </mc:Choice>
              <mc:Fallback>
                <p:oleObj name="Equation" r:id="rId7" imgW="1384200" imgH="431640" progId="Equation.DSMT4">
                  <p:embed/>
                  <p:pic>
                    <p:nvPicPr>
                      <p:cNvPr id="0"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3501008"/>
                        <a:ext cx="242411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000949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7.2  </a:t>
            </a:r>
            <a:r>
              <a:rPr lang="zh-TW" altLang="zh-TW" dirty="0" smtClean="0"/>
              <a:t>重要</a:t>
            </a:r>
            <a:r>
              <a:rPr lang="zh-TW" altLang="zh-TW" dirty="0"/>
              <a:t>的統計量</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498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628800"/>
            <a:ext cx="7272168"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00949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7.2  </a:t>
            </a:r>
            <a:r>
              <a:rPr lang="zh-TW" altLang="zh-TW" dirty="0" smtClean="0"/>
              <a:t>重要</a:t>
            </a:r>
            <a:r>
              <a:rPr lang="zh-TW" altLang="zh-TW" dirty="0"/>
              <a:t>的統計量</a:t>
            </a:r>
            <a:endParaRPr lang="zh-TW" altLang="en-US" dirty="0"/>
          </a:p>
        </p:txBody>
      </p:sp>
      <p:sp>
        <p:nvSpPr>
          <p:cNvPr id="3" name="內容版面配置區 2"/>
          <p:cNvSpPr>
            <a:spLocks noGrp="1"/>
          </p:cNvSpPr>
          <p:nvPr>
            <p:ph idx="1"/>
          </p:nvPr>
        </p:nvSpPr>
        <p:spPr/>
        <p:txBody>
          <a:bodyPr/>
          <a:lstStyle/>
          <a:p>
            <a:r>
              <a:rPr lang="zh-TW" altLang="zh-TW" dirty="0"/>
              <a:t>注意到當</a:t>
            </a:r>
            <a:r>
              <a:rPr lang="en-US" altLang="zh-TW" dirty="0"/>
              <a:t> </a:t>
            </a:r>
            <a:r>
              <a:rPr lang="en-US" altLang="zh-TW" dirty="0" smtClean="0"/>
              <a:t>     </a:t>
            </a:r>
            <a:r>
              <a:rPr lang="zh-TW" altLang="zh-TW" dirty="0" smtClean="0"/>
              <a:t>有</a:t>
            </a:r>
            <a:r>
              <a:rPr lang="zh-TW" altLang="zh-TW" dirty="0"/>
              <a:t>值</a:t>
            </a:r>
            <a:r>
              <a:rPr lang="en-US" altLang="zh-TW" dirty="0"/>
              <a:t> </a:t>
            </a:r>
            <a:r>
              <a:rPr lang="en-US" altLang="zh-TW" dirty="0" smtClean="0"/>
              <a:t>   </a:t>
            </a:r>
            <a:r>
              <a:rPr lang="zh-TW" altLang="zh-TW" dirty="0" smtClean="0"/>
              <a:t>時</a:t>
            </a:r>
            <a:r>
              <a:rPr lang="zh-TW" altLang="zh-TW" dirty="0"/>
              <a:t>，</a:t>
            </a:r>
            <a:r>
              <a:rPr lang="en-US" altLang="zh-TW" dirty="0"/>
              <a:t> </a:t>
            </a:r>
            <a:r>
              <a:rPr lang="en-US" altLang="zh-TW" dirty="0" smtClean="0"/>
              <a:t>                   </a:t>
            </a:r>
            <a:r>
              <a:rPr lang="zh-TW" altLang="zh-TW" dirty="0" smtClean="0"/>
              <a:t>，</a:t>
            </a:r>
            <a:r>
              <a:rPr lang="en-US" altLang="zh-TW" dirty="0" smtClean="0"/>
              <a:t>   </a:t>
            </a:r>
            <a:r>
              <a:rPr lang="zh-TW" altLang="zh-TW" dirty="0" smtClean="0"/>
              <a:t>有</a:t>
            </a:r>
            <a:r>
              <a:rPr lang="zh-TW" altLang="zh-TW" dirty="0"/>
              <a:t>值</a:t>
            </a:r>
            <a:r>
              <a:rPr lang="en-US" altLang="zh-TW" dirty="0"/>
              <a:t> </a:t>
            </a:r>
            <a:r>
              <a:rPr lang="en-US" altLang="zh-TW" dirty="0" smtClean="0"/>
              <a:t>              </a:t>
            </a:r>
            <a:r>
              <a:rPr lang="zh-TW" altLang="zh-TW" dirty="0" smtClean="0"/>
              <a:t>。</a:t>
            </a:r>
            <a:r>
              <a:rPr lang="zh-TW" altLang="zh-TW" dirty="0"/>
              <a:t>同</a:t>
            </a:r>
            <a:r>
              <a:rPr lang="zh-TW" altLang="zh-TW" dirty="0" smtClean="0"/>
              <a:t>理</a:t>
            </a:r>
            <a:endParaRPr lang="en-US" altLang="zh-TW" dirty="0" smtClean="0"/>
          </a:p>
          <a:p>
            <a:pPr marL="0" indent="0">
              <a:spcBef>
                <a:spcPts val="1400"/>
              </a:spcBef>
              <a:buNone/>
            </a:pPr>
            <a:r>
              <a:rPr lang="en-US" altLang="zh-TW" dirty="0" smtClean="0"/>
              <a:t>    </a:t>
            </a:r>
            <a:r>
              <a:rPr lang="zh-TW" altLang="zh-TW" dirty="0" smtClean="0"/>
              <a:t>，</a:t>
            </a:r>
            <a:r>
              <a:rPr lang="zh-TW" altLang="zh-TW" dirty="0"/>
              <a:t>當</a:t>
            </a:r>
            <a:r>
              <a:rPr lang="en-US" altLang="zh-TW" dirty="0"/>
              <a:t> </a:t>
            </a:r>
            <a:r>
              <a:rPr lang="en-US" altLang="zh-TW" dirty="0" smtClean="0"/>
              <a:t>    </a:t>
            </a:r>
            <a:r>
              <a:rPr lang="zh-TW" altLang="zh-TW" dirty="0" smtClean="0"/>
              <a:t>有</a:t>
            </a:r>
            <a:r>
              <a:rPr lang="zh-TW" altLang="zh-TW" dirty="0"/>
              <a:t>值</a:t>
            </a:r>
            <a:r>
              <a:rPr lang="en-US" altLang="zh-TW" dirty="0"/>
              <a:t> </a:t>
            </a:r>
            <a:r>
              <a:rPr lang="en-US" altLang="zh-TW" dirty="0" smtClean="0"/>
              <a:t>    </a:t>
            </a:r>
            <a:r>
              <a:rPr lang="zh-TW" altLang="zh-TW" dirty="0" smtClean="0"/>
              <a:t>時，</a:t>
            </a:r>
            <a:r>
              <a:rPr lang="en-US" altLang="zh-TW" dirty="0" smtClean="0"/>
              <a:t>                    </a:t>
            </a:r>
            <a:r>
              <a:rPr lang="zh-TW" altLang="zh-TW" dirty="0" smtClean="0"/>
              <a:t>，</a:t>
            </a:r>
            <a:r>
              <a:rPr lang="zh-TW" altLang="zh-TW" dirty="0"/>
              <a:t>統計量</a:t>
            </a:r>
            <a:r>
              <a:rPr lang="en-US" altLang="zh-TW" dirty="0"/>
              <a:t> </a:t>
            </a:r>
            <a:r>
              <a:rPr lang="en-US" altLang="zh-TW" dirty="0" smtClean="0"/>
              <a:t>     </a:t>
            </a:r>
            <a:r>
              <a:rPr lang="zh-TW" altLang="zh-TW" dirty="0" smtClean="0"/>
              <a:t>也</a:t>
            </a:r>
            <a:r>
              <a:rPr lang="zh-TW" altLang="zh-TW" dirty="0"/>
              <a:t>有</a:t>
            </a:r>
            <a:r>
              <a:rPr lang="zh-TW" altLang="zh-TW" dirty="0" smtClean="0"/>
              <a:t>值</a:t>
            </a:r>
            <a:endParaRPr lang="en-US" altLang="zh-TW" dirty="0" smtClean="0"/>
          </a:p>
          <a:p>
            <a:pPr marL="0" indent="0">
              <a:spcBef>
                <a:spcPts val="1400"/>
              </a:spcBef>
              <a:buNone/>
            </a:pPr>
            <a:r>
              <a:rPr lang="en-US" altLang="zh-TW" dirty="0" smtClean="0"/>
              <a:t>                           </a:t>
            </a:r>
            <a:r>
              <a:rPr lang="zh-TW" altLang="zh-TW" dirty="0"/>
              <a:t>。很容易</a:t>
            </a:r>
            <a:r>
              <a:rPr lang="zh-TW" altLang="zh-TW" dirty="0" smtClean="0"/>
              <a:t>證明</a:t>
            </a:r>
            <a:r>
              <a:rPr lang="en-US" altLang="zh-TW" dirty="0" smtClean="0"/>
              <a:t> </a:t>
            </a:r>
            <a:r>
              <a:rPr lang="en-US" altLang="zh-TW" i="1" dirty="0" smtClean="0"/>
              <a:t>s </a:t>
            </a:r>
            <a:r>
              <a:rPr lang="zh-TW" altLang="zh-TW" dirty="0" smtClean="0"/>
              <a:t>可</a:t>
            </a:r>
            <a:r>
              <a:rPr lang="zh-TW" altLang="zh-TW" dirty="0"/>
              <a:t>重寫</a:t>
            </a:r>
            <a:r>
              <a:rPr lang="zh-TW" altLang="zh-TW" dirty="0" smtClean="0"/>
              <a:t>成</a:t>
            </a:r>
            <a:r>
              <a:rPr lang="en-US" altLang="zh-TW" dirty="0" smtClean="0"/>
              <a:t>                                   </a:t>
            </a:r>
            <a:r>
              <a:rPr lang="zh-TW" altLang="zh-TW" dirty="0"/>
              <a:t>。</a:t>
            </a:r>
          </a:p>
          <a:p>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938268262"/>
              </p:ext>
            </p:extLst>
          </p:nvPr>
        </p:nvGraphicFramePr>
        <p:xfrm>
          <a:off x="1979712" y="1430824"/>
          <a:ext cx="365294" cy="414000"/>
        </p:xfrm>
        <a:graphic>
          <a:graphicData uri="http://schemas.openxmlformats.org/presentationml/2006/ole">
            <mc:AlternateContent xmlns:mc="http://schemas.openxmlformats.org/markup-compatibility/2006">
              <mc:Choice xmlns:v="urn:schemas-microsoft-com:vml" Requires="v">
                <p:oleObj spid="_x0000_s250947" name="Equation" r:id="rId3" imgW="190440" imgH="215640" progId="Equation.DSMT4">
                  <p:embed/>
                </p:oleObj>
              </mc:Choice>
              <mc:Fallback>
                <p:oleObj name="Equation" r:id="rId3" imgW="190440" imgH="215640" progId="Equation.DSMT4">
                  <p:embed/>
                  <p:pic>
                    <p:nvPicPr>
                      <p:cNvPr id="0" name=""/>
                      <p:cNvPicPr/>
                      <p:nvPr/>
                    </p:nvPicPr>
                    <p:blipFill>
                      <a:blip r:embed="rId4"/>
                      <a:stretch>
                        <a:fillRect/>
                      </a:stretch>
                    </p:blipFill>
                    <p:spPr>
                      <a:xfrm>
                        <a:off x="1979712" y="1430824"/>
                        <a:ext cx="365294" cy="414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2753922303"/>
              </p:ext>
            </p:extLst>
          </p:nvPr>
        </p:nvGraphicFramePr>
        <p:xfrm>
          <a:off x="3019621" y="1412776"/>
          <a:ext cx="279529" cy="432000"/>
        </p:xfrm>
        <a:graphic>
          <a:graphicData uri="http://schemas.openxmlformats.org/presentationml/2006/ole">
            <mc:AlternateContent xmlns:mc="http://schemas.openxmlformats.org/markup-compatibility/2006">
              <mc:Choice xmlns:v="urn:schemas-microsoft-com:vml" Requires="v">
                <p:oleObj spid="_x0000_s250948" name="Equation" r:id="rId5" imgW="139680" imgH="215640" progId="Equation.DSMT4">
                  <p:embed/>
                </p:oleObj>
              </mc:Choice>
              <mc:Fallback>
                <p:oleObj name="Equation" r:id="rId5" imgW="139680" imgH="215640" progId="Equation.DSMT4">
                  <p:embed/>
                  <p:pic>
                    <p:nvPicPr>
                      <p:cNvPr id="0" name=""/>
                      <p:cNvPicPr/>
                      <p:nvPr/>
                    </p:nvPicPr>
                    <p:blipFill>
                      <a:blip r:embed="rId6"/>
                      <a:stretch>
                        <a:fillRect/>
                      </a:stretch>
                    </p:blipFill>
                    <p:spPr>
                      <a:xfrm>
                        <a:off x="3019621" y="1412776"/>
                        <a:ext cx="279529" cy="432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2680060519"/>
              </p:ext>
            </p:extLst>
          </p:nvPr>
        </p:nvGraphicFramePr>
        <p:xfrm>
          <a:off x="3870000" y="1448824"/>
          <a:ext cx="1610400" cy="396000"/>
        </p:xfrm>
        <a:graphic>
          <a:graphicData uri="http://schemas.openxmlformats.org/presentationml/2006/ole">
            <mc:AlternateContent xmlns:mc="http://schemas.openxmlformats.org/markup-compatibility/2006">
              <mc:Choice xmlns:v="urn:schemas-microsoft-com:vml" Requires="v">
                <p:oleObj spid="_x0000_s250949" name="Equation" r:id="rId7" imgW="774360" imgH="190440" progId="Equation.DSMT4">
                  <p:embed/>
                </p:oleObj>
              </mc:Choice>
              <mc:Fallback>
                <p:oleObj name="Equation" r:id="rId7" imgW="774360" imgH="190440" progId="Equation.DSMT4">
                  <p:embed/>
                  <p:pic>
                    <p:nvPicPr>
                      <p:cNvPr id="0" name=""/>
                      <p:cNvPicPr/>
                      <p:nvPr/>
                    </p:nvPicPr>
                    <p:blipFill>
                      <a:blip r:embed="rId8"/>
                      <a:stretch>
                        <a:fillRect/>
                      </a:stretch>
                    </p:blipFill>
                    <p:spPr>
                      <a:xfrm>
                        <a:off x="3870000" y="1448824"/>
                        <a:ext cx="1610400"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2545356678"/>
              </p:ext>
            </p:extLst>
          </p:nvPr>
        </p:nvGraphicFramePr>
        <p:xfrm>
          <a:off x="5670160" y="1429200"/>
          <a:ext cx="342000" cy="342000"/>
        </p:xfrm>
        <a:graphic>
          <a:graphicData uri="http://schemas.openxmlformats.org/presentationml/2006/ole">
            <mc:AlternateContent xmlns:mc="http://schemas.openxmlformats.org/markup-compatibility/2006">
              <mc:Choice xmlns:v="urn:schemas-microsoft-com:vml" Requires="v">
                <p:oleObj spid="_x0000_s250950" name="Equation" r:id="rId9" imgW="177480" imgH="177480" progId="Equation.DSMT4">
                  <p:embed/>
                </p:oleObj>
              </mc:Choice>
              <mc:Fallback>
                <p:oleObj name="Equation" r:id="rId9" imgW="177480" imgH="177480" progId="Equation.DSMT4">
                  <p:embed/>
                  <p:pic>
                    <p:nvPicPr>
                      <p:cNvPr id="0" name=""/>
                      <p:cNvPicPr/>
                      <p:nvPr/>
                    </p:nvPicPr>
                    <p:blipFill>
                      <a:blip r:embed="rId10"/>
                      <a:stretch>
                        <a:fillRect/>
                      </a:stretch>
                    </p:blipFill>
                    <p:spPr>
                      <a:xfrm>
                        <a:off x="5670160" y="1429200"/>
                        <a:ext cx="342000" cy="342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471458155"/>
              </p:ext>
            </p:extLst>
          </p:nvPr>
        </p:nvGraphicFramePr>
        <p:xfrm>
          <a:off x="6611654" y="1268760"/>
          <a:ext cx="1200706" cy="756000"/>
        </p:xfrm>
        <a:graphic>
          <a:graphicData uri="http://schemas.openxmlformats.org/presentationml/2006/ole">
            <mc:AlternateContent xmlns:mc="http://schemas.openxmlformats.org/markup-compatibility/2006">
              <mc:Choice xmlns:v="urn:schemas-microsoft-com:vml" Requires="v">
                <p:oleObj spid="_x0000_s250951" name="Equation" r:id="rId11" imgW="685800" imgH="431640" progId="Equation.DSMT4">
                  <p:embed/>
                </p:oleObj>
              </mc:Choice>
              <mc:Fallback>
                <p:oleObj name="Equation" r:id="rId11" imgW="685800" imgH="431640" progId="Equation.DSMT4">
                  <p:embed/>
                  <p:pic>
                    <p:nvPicPr>
                      <p:cNvPr id="0" name=""/>
                      <p:cNvPicPr/>
                      <p:nvPr/>
                    </p:nvPicPr>
                    <p:blipFill>
                      <a:blip r:embed="rId12"/>
                      <a:stretch>
                        <a:fillRect/>
                      </a:stretch>
                    </p:blipFill>
                    <p:spPr>
                      <a:xfrm>
                        <a:off x="6611654" y="1268760"/>
                        <a:ext cx="1200706" cy="756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985503187"/>
              </p:ext>
            </p:extLst>
          </p:nvPr>
        </p:nvGraphicFramePr>
        <p:xfrm>
          <a:off x="1331640" y="2024888"/>
          <a:ext cx="365294" cy="414000"/>
        </p:xfrm>
        <a:graphic>
          <a:graphicData uri="http://schemas.openxmlformats.org/presentationml/2006/ole">
            <mc:AlternateContent xmlns:mc="http://schemas.openxmlformats.org/markup-compatibility/2006">
              <mc:Choice xmlns:v="urn:schemas-microsoft-com:vml" Requires="v">
                <p:oleObj spid="_x0000_s250952" name="Equation" r:id="rId13" imgW="190440" imgH="215640" progId="Equation.DSMT4">
                  <p:embed/>
                </p:oleObj>
              </mc:Choice>
              <mc:Fallback>
                <p:oleObj name="Equation" r:id="rId13" imgW="190440" imgH="215640" progId="Equation.DSMT4">
                  <p:embed/>
                  <p:pic>
                    <p:nvPicPr>
                      <p:cNvPr id="0" name=""/>
                      <p:cNvPicPr/>
                      <p:nvPr/>
                    </p:nvPicPr>
                    <p:blipFill>
                      <a:blip r:embed="rId14"/>
                      <a:stretch>
                        <a:fillRect/>
                      </a:stretch>
                    </p:blipFill>
                    <p:spPr>
                      <a:xfrm>
                        <a:off x="1331640" y="2024888"/>
                        <a:ext cx="365294" cy="414000"/>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1213917208"/>
              </p:ext>
            </p:extLst>
          </p:nvPr>
        </p:nvGraphicFramePr>
        <p:xfrm>
          <a:off x="2373674" y="1988840"/>
          <a:ext cx="355765" cy="432000"/>
        </p:xfrm>
        <a:graphic>
          <a:graphicData uri="http://schemas.openxmlformats.org/presentationml/2006/ole">
            <mc:AlternateContent xmlns:mc="http://schemas.openxmlformats.org/markup-compatibility/2006">
              <mc:Choice xmlns:v="urn:schemas-microsoft-com:vml" Requires="v">
                <p:oleObj spid="_x0000_s250953" name="Equation" r:id="rId15" imgW="177480" imgH="215640" progId="Equation.DSMT4">
                  <p:embed/>
                </p:oleObj>
              </mc:Choice>
              <mc:Fallback>
                <p:oleObj name="Equation" r:id="rId15" imgW="177480" imgH="215640" progId="Equation.DSMT4">
                  <p:embed/>
                  <p:pic>
                    <p:nvPicPr>
                      <p:cNvPr id="0" name=""/>
                      <p:cNvPicPr/>
                      <p:nvPr/>
                    </p:nvPicPr>
                    <p:blipFill>
                      <a:blip r:embed="rId16"/>
                      <a:stretch>
                        <a:fillRect/>
                      </a:stretch>
                    </p:blipFill>
                    <p:spPr>
                      <a:xfrm>
                        <a:off x="2373674" y="1988840"/>
                        <a:ext cx="355765" cy="432000"/>
                      </a:xfrm>
                      <a:prstGeom prst="rect">
                        <a:avLst/>
                      </a:prstGeom>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2187236329"/>
              </p:ext>
            </p:extLst>
          </p:nvPr>
        </p:nvGraphicFramePr>
        <p:xfrm>
          <a:off x="3275856" y="2024888"/>
          <a:ext cx="1610400" cy="396000"/>
        </p:xfrm>
        <a:graphic>
          <a:graphicData uri="http://schemas.openxmlformats.org/presentationml/2006/ole">
            <mc:AlternateContent xmlns:mc="http://schemas.openxmlformats.org/markup-compatibility/2006">
              <mc:Choice xmlns:v="urn:schemas-microsoft-com:vml" Requires="v">
                <p:oleObj spid="_x0000_s250954" name="Equation" r:id="rId17" imgW="774360" imgH="190440" progId="Equation.DSMT4">
                  <p:embed/>
                </p:oleObj>
              </mc:Choice>
              <mc:Fallback>
                <p:oleObj name="Equation" r:id="rId17" imgW="774360" imgH="190440" progId="Equation.DSMT4">
                  <p:embed/>
                  <p:pic>
                    <p:nvPicPr>
                      <p:cNvPr id="0" name=""/>
                      <p:cNvPicPr/>
                      <p:nvPr/>
                    </p:nvPicPr>
                    <p:blipFill>
                      <a:blip r:embed="rId18"/>
                      <a:stretch>
                        <a:fillRect/>
                      </a:stretch>
                    </p:blipFill>
                    <p:spPr>
                      <a:xfrm>
                        <a:off x="3275856" y="2024888"/>
                        <a:ext cx="1610400" cy="396000"/>
                      </a:xfrm>
                      <a:prstGeom prst="rect">
                        <a:avLst/>
                      </a:prstGeom>
                    </p:spPr>
                  </p:pic>
                </p:oleObj>
              </mc:Fallback>
            </mc:AlternateContent>
          </a:graphicData>
        </a:graphic>
      </p:graphicFrame>
      <p:graphicFrame>
        <p:nvGraphicFramePr>
          <p:cNvPr id="12" name="物件 11"/>
          <p:cNvGraphicFramePr>
            <a:graphicFrameLocks noChangeAspect="1"/>
          </p:cNvGraphicFramePr>
          <p:nvPr>
            <p:extLst>
              <p:ext uri="{D42A27DB-BD31-4B8C-83A1-F6EECF244321}">
                <p14:modId xmlns:p14="http://schemas.microsoft.com/office/powerpoint/2010/main" val="2065515325"/>
              </p:ext>
            </p:extLst>
          </p:nvPr>
        </p:nvGraphicFramePr>
        <p:xfrm>
          <a:off x="6111216" y="1944000"/>
          <a:ext cx="405000" cy="432000"/>
        </p:xfrm>
        <a:graphic>
          <a:graphicData uri="http://schemas.openxmlformats.org/presentationml/2006/ole">
            <mc:AlternateContent xmlns:mc="http://schemas.openxmlformats.org/markup-compatibility/2006">
              <mc:Choice xmlns:v="urn:schemas-microsoft-com:vml" Requires="v">
                <p:oleObj spid="_x0000_s250955" name="Equation" r:id="rId19" imgW="190440" imgH="203040" progId="Equation.DSMT4">
                  <p:embed/>
                </p:oleObj>
              </mc:Choice>
              <mc:Fallback>
                <p:oleObj name="Equation" r:id="rId19" imgW="190440" imgH="203040" progId="Equation.DSMT4">
                  <p:embed/>
                  <p:pic>
                    <p:nvPicPr>
                      <p:cNvPr id="0" name=""/>
                      <p:cNvPicPr/>
                      <p:nvPr/>
                    </p:nvPicPr>
                    <p:blipFill>
                      <a:blip r:embed="rId20"/>
                      <a:stretch>
                        <a:fillRect/>
                      </a:stretch>
                    </p:blipFill>
                    <p:spPr>
                      <a:xfrm>
                        <a:off x="6111216" y="1944000"/>
                        <a:ext cx="405000" cy="432000"/>
                      </a:xfrm>
                      <a:prstGeom prst="rect">
                        <a:avLst/>
                      </a:prstGeom>
                    </p:spPr>
                  </p:pic>
                </p:oleObj>
              </mc:Fallback>
            </mc:AlternateContent>
          </a:graphicData>
        </a:graphic>
      </p:graphicFrame>
      <p:graphicFrame>
        <p:nvGraphicFramePr>
          <p:cNvPr id="13" name="物件 12"/>
          <p:cNvGraphicFramePr>
            <a:graphicFrameLocks noChangeAspect="1"/>
          </p:cNvGraphicFramePr>
          <p:nvPr>
            <p:extLst>
              <p:ext uri="{D42A27DB-BD31-4B8C-83A1-F6EECF244321}">
                <p14:modId xmlns:p14="http://schemas.microsoft.com/office/powerpoint/2010/main" val="3238978714"/>
              </p:ext>
            </p:extLst>
          </p:nvPr>
        </p:nvGraphicFramePr>
        <p:xfrm>
          <a:off x="7493396" y="1988839"/>
          <a:ext cx="575432" cy="432000"/>
        </p:xfrm>
        <a:graphic>
          <a:graphicData uri="http://schemas.openxmlformats.org/presentationml/2006/ole">
            <mc:AlternateContent xmlns:mc="http://schemas.openxmlformats.org/markup-compatibility/2006">
              <mc:Choice xmlns:v="urn:schemas-microsoft-com:vml" Requires="v">
                <p:oleObj spid="_x0000_s250956" name="Equation" r:id="rId21" imgW="304560" imgH="228600" progId="Equation.DSMT4">
                  <p:embed/>
                </p:oleObj>
              </mc:Choice>
              <mc:Fallback>
                <p:oleObj name="Equation" r:id="rId21" imgW="304560" imgH="228600" progId="Equation.DSMT4">
                  <p:embed/>
                  <p:pic>
                    <p:nvPicPr>
                      <p:cNvPr id="0" name=""/>
                      <p:cNvPicPr/>
                      <p:nvPr/>
                    </p:nvPicPr>
                    <p:blipFill>
                      <a:blip r:embed="rId22"/>
                      <a:stretch>
                        <a:fillRect/>
                      </a:stretch>
                    </p:blipFill>
                    <p:spPr>
                      <a:xfrm>
                        <a:off x="7493396" y="1988839"/>
                        <a:ext cx="575432" cy="432000"/>
                      </a:xfrm>
                      <a:prstGeom prst="rect">
                        <a:avLst/>
                      </a:prstGeom>
                    </p:spPr>
                  </p:pic>
                </p:oleObj>
              </mc:Fallback>
            </mc:AlternateContent>
          </a:graphicData>
        </a:graphic>
      </p:graphicFrame>
      <p:graphicFrame>
        <p:nvGraphicFramePr>
          <p:cNvPr id="14" name="物件 13"/>
          <p:cNvGraphicFramePr>
            <a:graphicFrameLocks noChangeAspect="1"/>
          </p:cNvGraphicFramePr>
          <p:nvPr>
            <p:extLst>
              <p:ext uri="{D42A27DB-BD31-4B8C-83A1-F6EECF244321}">
                <p14:modId xmlns:p14="http://schemas.microsoft.com/office/powerpoint/2010/main" val="3367758143"/>
              </p:ext>
            </p:extLst>
          </p:nvPr>
        </p:nvGraphicFramePr>
        <p:xfrm>
          <a:off x="755576" y="2384968"/>
          <a:ext cx="1756588" cy="756000"/>
        </p:xfrm>
        <a:graphic>
          <a:graphicData uri="http://schemas.openxmlformats.org/presentationml/2006/ole">
            <mc:AlternateContent xmlns:mc="http://schemas.openxmlformats.org/markup-compatibility/2006">
              <mc:Choice xmlns:v="urn:schemas-microsoft-com:vml" Requires="v">
                <p:oleObj spid="_x0000_s250957" name="Equation" r:id="rId23" imgW="1002960" imgH="431640" progId="Equation.DSMT4">
                  <p:embed/>
                </p:oleObj>
              </mc:Choice>
              <mc:Fallback>
                <p:oleObj name="Equation" r:id="rId23" imgW="1002960" imgH="431640" progId="Equation.DSMT4">
                  <p:embed/>
                  <p:pic>
                    <p:nvPicPr>
                      <p:cNvPr id="0" name=""/>
                      <p:cNvPicPr/>
                      <p:nvPr/>
                    </p:nvPicPr>
                    <p:blipFill>
                      <a:blip r:embed="rId24"/>
                      <a:stretch>
                        <a:fillRect/>
                      </a:stretch>
                    </p:blipFill>
                    <p:spPr>
                      <a:xfrm>
                        <a:off x="755576" y="2384968"/>
                        <a:ext cx="1756588" cy="756000"/>
                      </a:xfrm>
                      <a:prstGeom prst="rect">
                        <a:avLst/>
                      </a:prstGeom>
                    </p:spPr>
                  </p:pic>
                </p:oleObj>
              </mc:Fallback>
            </mc:AlternateContent>
          </a:graphicData>
        </a:graphic>
      </p:graphicFrame>
      <p:graphicFrame>
        <p:nvGraphicFramePr>
          <p:cNvPr id="15" name="物件 14"/>
          <p:cNvGraphicFramePr>
            <a:graphicFrameLocks noChangeAspect="1"/>
          </p:cNvGraphicFramePr>
          <p:nvPr>
            <p:extLst>
              <p:ext uri="{D42A27DB-BD31-4B8C-83A1-F6EECF244321}">
                <p14:modId xmlns:p14="http://schemas.microsoft.com/office/powerpoint/2010/main" val="210943653"/>
              </p:ext>
            </p:extLst>
          </p:nvPr>
        </p:nvGraphicFramePr>
        <p:xfrm>
          <a:off x="5868144" y="2384976"/>
          <a:ext cx="2622000" cy="828000"/>
        </p:xfrm>
        <a:graphic>
          <a:graphicData uri="http://schemas.openxmlformats.org/presentationml/2006/ole">
            <mc:AlternateContent xmlns:mc="http://schemas.openxmlformats.org/markup-compatibility/2006">
              <mc:Choice xmlns:v="urn:schemas-microsoft-com:vml" Requires="v">
                <p:oleObj spid="_x0000_s250958" name="Equation" r:id="rId25" imgW="1447560" imgH="457200" progId="Equation.DSMT4">
                  <p:embed/>
                </p:oleObj>
              </mc:Choice>
              <mc:Fallback>
                <p:oleObj name="Equation" r:id="rId25" imgW="1447560" imgH="457200" progId="Equation.DSMT4">
                  <p:embed/>
                  <p:pic>
                    <p:nvPicPr>
                      <p:cNvPr id="0" name=""/>
                      <p:cNvPicPr/>
                      <p:nvPr/>
                    </p:nvPicPr>
                    <p:blipFill>
                      <a:blip r:embed="rId26"/>
                      <a:stretch>
                        <a:fillRect/>
                      </a:stretch>
                    </p:blipFill>
                    <p:spPr>
                      <a:xfrm>
                        <a:off x="5868144" y="2384976"/>
                        <a:ext cx="2622000" cy="828000"/>
                      </a:xfrm>
                      <a:prstGeom prst="rect">
                        <a:avLst/>
                      </a:prstGeom>
                    </p:spPr>
                  </p:pic>
                </p:oleObj>
              </mc:Fallback>
            </mc:AlternateContent>
          </a:graphicData>
        </a:graphic>
      </p:graphicFrame>
    </p:spTree>
    <p:extLst>
      <p:ext uri="{BB962C8B-B14F-4D97-AF65-F5344CB8AC3E}">
        <p14:creationId xmlns:p14="http://schemas.microsoft.com/office/powerpoint/2010/main" val="19622604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7.2  </a:t>
            </a:r>
            <a:r>
              <a:rPr lang="zh-TW" altLang="zh-TW" dirty="0" smtClean="0"/>
              <a:t>重要</a:t>
            </a:r>
            <a:r>
              <a:rPr lang="zh-TW" altLang="zh-TW" dirty="0"/>
              <a:t>的統計量</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270198"/>
            <a:ext cx="5400600" cy="5471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2260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r>
              <a:rPr lang="zh-TW" altLang="zh-TW" dirty="0"/>
              <a:t>母體中的</a:t>
            </a:r>
            <a:r>
              <a:rPr lang="zh-TW" altLang="zh-TW" dirty="0" smtClean="0"/>
              <a:t>每一個</a:t>
            </a:r>
            <a:r>
              <a:rPr lang="zh-TW" altLang="zh-TW" dirty="0"/>
              <a:t>觀察都是有某種機率</a:t>
            </a:r>
            <a:r>
              <a:rPr lang="zh-TW" altLang="zh-TW" dirty="0" smtClean="0"/>
              <a:t>分佈</a:t>
            </a:r>
            <a:r>
              <a:rPr lang="en-US" altLang="zh-TW" dirty="0" smtClean="0"/>
              <a:t>           </a:t>
            </a:r>
            <a:r>
              <a:rPr lang="zh-TW" altLang="zh-TW" dirty="0" smtClean="0"/>
              <a:t>的</a:t>
            </a:r>
            <a:r>
              <a:rPr lang="zh-TW" altLang="zh-TW" dirty="0"/>
              <a:t>一個隨機</a:t>
            </a:r>
            <a:r>
              <a:rPr lang="zh-TW" altLang="zh-TW" dirty="0" smtClean="0"/>
              <a:t>變數</a:t>
            </a:r>
            <a:r>
              <a:rPr lang="en-US" altLang="zh-TW" dirty="0" smtClean="0"/>
              <a:t> </a:t>
            </a:r>
            <a:r>
              <a:rPr lang="en-US" altLang="zh-TW" i="1" dirty="0" smtClean="0"/>
              <a:t>X </a:t>
            </a:r>
            <a:r>
              <a:rPr lang="zh-TW" altLang="zh-TW" dirty="0" smtClean="0"/>
              <a:t>的</a:t>
            </a:r>
            <a:r>
              <a:rPr lang="zh-TW" altLang="zh-TW" dirty="0"/>
              <a:t>一個值。</a:t>
            </a:r>
            <a:endParaRPr lang="zh-TW" altLang="en-US" dirty="0"/>
          </a:p>
        </p:txBody>
      </p:sp>
      <p:pic>
        <p:nvPicPr>
          <p:cNvPr id="229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556792"/>
            <a:ext cx="7368511"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3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174891"/>
            <a:ext cx="7419711" cy="68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物件 3"/>
          <p:cNvGraphicFramePr>
            <a:graphicFrameLocks noChangeAspect="1"/>
          </p:cNvGraphicFramePr>
          <p:nvPr>
            <p:extLst>
              <p:ext uri="{D42A27DB-BD31-4B8C-83A1-F6EECF244321}">
                <p14:modId xmlns:p14="http://schemas.microsoft.com/office/powerpoint/2010/main" val="403890469"/>
              </p:ext>
            </p:extLst>
          </p:nvPr>
        </p:nvGraphicFramePr>
        <p:xfrm>
          <a:off x="6228000" y="4221088"/>
          <a:ext cx="767250" cy="396000"/>
        </p:xfrm>
        <a:graphic>
          <a:graphicData uri="http://schemas.openxmlformats.org/presentationml/2006/ole">
            <mc:AlternateContent xmlns:mc="http://schemas.openxmlformats.org/markup-compatibility/2006">
              <mc:Choice xmlns:v="urn:schemas-microsoft-com:vml" Requires="v">
                <p:oleObj spid="_x0000_s229385" name="Equation" r:id="rId5" imgW="393480" imgH="203040" progId="Equation.DSMT4">
                  <p:embed/>
                </p:oleObj>
              </mc:Choice>
              <mc:Fallback>
                <p:oleObj name="Equation" r:id="rId5" imgW="393480" imgH="203040" progId="Equation.DSMT4">
                  <p:embed/>
                  <p:pic>
                    <p:nvPicPr>
                      <p:cNvPr id="0" name=""/>
                      <p:cNvPicPr/>
                      <p:nvPr/>
                    </p:nvPicPr>
                    <p:blipFill>
                      <a:blip r:embed="rId6"/>
                      <a:stretch>
                        <a:fillRect/>
                      </a:stretch>
                    </p:blipFill>
                    <p:spPr>
                      <a:xfrm>
                        <a:off x="6228000" y="4221088"/>
                        <a:ext cx="767250" cy="396000"/>
                      </a:xfrm>
                      <a:prstGeom prst="rect">
                        <a:avLst/>
                      </a:prstGeom>
                    </p:spPr>
                  </p:pic>
                </p:oleObj>
              </mc:Fallback>
            </mc:AlternateContent>
          </a:graphicData>
        </a:graphic>
      </p:graphicFrame>
    </p:spTree>
    <p:extLst>
      <p:ext uri="{BB962C8B-B14F-4D97-AF65-F5344CB8AC3E}">
        <p14:creationId xmlns:p14="http://schemas.microsoft.com/office/powerpoint/2010/main" val="16914854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7.3  </a:t>
            </a:r>
            <a:r>
              <a:rPr lang="zh-TW" altLang="zh-TW" dirty="0" smtClean="0"/>
              <a:t>抽樣</a:t>
            </a:r>
            <a:r>
              <a:rPr lang="zh-TW" altLang="zh-TW" dirty="0"/>
              <a:t>分佈</a:t>
            </a:r>
            <a:endParaRPr lang="zh-TW" altLang="en-US" dirty="0"/>
          </a:p>
        </p:txBody>
      </p:sp>
      <p:sp>
        <p:nvSpPr>
          <p:cNvPr id="3" name="內容版面配置區 2"/>
          <p:cNvSpPr>
            <a:spLocks noGrp="1"/>
          </p:cNvSpPr>
          <p:nvPr>
            <p:ph idx="1"/>
          </p:nvPr>
        </p:nvSpPr>
        <p:spPr/>
        <p:txBody>
          <a:bodyPr/>
          <a:lstStyle/>
          <a:p>
            <a:r>
              <a:rPr lang="zh-TW" altLang="zh-TW" dirty="0"/>
              <a:t>因為統計量是一個隨機變數，所以它有伴隨的機率分佈，稱為抽樣分佈</a:t>
            </a:r>
            <a:r>
              <a:rPr lang="en-US" altLang="zh-TW" dirty="0"/>
              <a:t> (sampling distribution)</a:t>
            </a:r>
            <a:r>
              <a:rPr lang="zh-TW" altLang="zh-TW" dirty="0"/>
              <a:t>。</a:t>
            </a:r>
            <a:endParaRPr lang="zh-TW" altLang="en-US" dirty="0"/>
          </a:p>
        </p:txBody>
      </p:sp>
    </p:spTree>
    <p:extLst>
      <p:ext uri="{BB962C8B-B14F-4D97-AF65-F5344CB8AC3E}">
        <p14:creationId xmlns:p14="http://schemas.microsoft.com/office/powerpoint/2010/main" val="1962260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7.3.1</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平均數</a:t>
            </a:r>
            <a:r>
              <a:rPr lang="zh-TW" altLang="zh-TW" sz="2800" dirty="0">
                <a:solidFill>
                  <a:srgbClr val="6600CC"/>
                </a:solidFill>
              </a:rPr>
              <a:t>的抽樣分佈與中央極限定理</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2529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4824"/>
            <a:ext cx="7128792" cy="258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271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7.3.1</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平均數</a:t>
            </a:r>
            <a:r>
              <a:rPr lang="zh-TW" altLang="zh-TW" sz="2800" dirty="0">
                <a:solidFill>
                  <a:srgbClr val="6600CC"/>
                </a:solidFill>
              </a:rPr>
              <a:t>的抽樣分佈與中央極限定理</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253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484784"/>
            <a:ext cx="6452744"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805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變異</a:t>
            </a:r>
            <a:r>
              <a:rPr lang="zh-TW" altLang="zh-TW" sz="2800" dirty="0">
                <a:solidFill>
                  <a:srgbClr val="6600CC"/>
                </a:solidFill>
              </a:rPr>
              <a:t>數的抽樣分佈</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2549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420888"/>
            <a:ext cx="7200800" cy="255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8054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變異</a:t>
            </a:r>
            <a:r>
              <a:rPr lang="zh-TW" altLang="zh-TW" sz="2800" dirty="0">
                <a:solidFill>
                  <a:srgbClr val="6600CC"/>
                </a:solidFill>
              </a:rPr>
              <a:t>數的抽樣分佈</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256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080" y="2420888"/>
            <a:ext cx="7115320"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7710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變異</a:t>
            </a:r>
            <a:r>
              <a:rPr lang="zh-TW" altLang="zh-TW" sz="2800" dirty="0">
                <a:solidFill>
                  <a:srgbClr val="6600CC"/>
                </a:solidFill>
              </a:rPr>
              <a:t>數的抽樣分佈</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257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081" y="2276872"/>
            <a:ext cx="7045838"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7710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變異</a:t>
            </a:r>
            <a:r>
              <a:rPr lang="zh-TW" altLang="zh-TW" sz="2800" dirty="0">
                <a:solidFill>
                  <a:srgbClr val="6600CC"/>
                </a:solidFill>
              </a:rPr>
              <a:t>數的抽樣分佈</a:t>
            </a:r>
            <a:endParaRPr lang="zh-TW" altLang="en-US" sz="2800" dirty="0">
              <a:solidFill>
                <a:srgbClr val="6600CC"/>
              </a:solidFill>
            </a:endParaRPr>
          </a:p>
        </p:txBody>
      </p:sp>
      <p:sp>
        <p:nvSpPr>
          <p:cNvPr id="3" name="內容版面配置區 2"/>
          <p:cNvSpPr>
            <a:spLocks noGrp="1"/>
          </p:cNvSpPr>
          <p:nvPr>
            <p:ph idx="1"/>
          </p:nvPr>
        </p:nvSpPr>
        <p:spPr/>
        <p:txBody>
          <a:bodyPr/>
          <a:lstStyle/>
          <a:p>
            <a:r>
              <a:rPr lang="zh-TW" altLang="zh-TW" dirty="0"/>
              <a:t>令</a:t>
            </a:r>
            <a:r>
              <a:rPr lang="en-US" altLang="zh-TW" dirty="0"/>
              <a:t> </a:t>
            </a:r>
            <a:r>
              <a:rPr lang="en-US" altLang="zh-TW" dirty="0" smtClean="0"/>
              <a:t>    </a:t>
            </a:r>
            <a:r>
              <a:rPr lang="zh-TW" altLang="zh-TW" dirty="0" smtClean="0"/>
              <a:t>代表</a:t>
            </a:r>
            <a:r>
              <a:rPr lang="en-US" altLang="zh-TW" dirty="0" smtClean="0"/>
              <a:t>      </a:t>
            </a:r>
            <a:r>
              <a:rPr lang="zh-TW" altLang="zh-TW" dirty="0"/>
              <a:t>的值且在此值以上有</a:t>
            </a:r>
            <a:r>
              <a:rPr lang="zh-TW" altLang="zh-TW" dirty="0" smtClean="0"/>
              <a:t>面積</a:t>
            </a:r>
            <a:r>
              <a:rPr lang="en-US" altLang="zh-TW" dirty="0" smtClean="0"/>
              <a:t>    </a:t>
            </a:r>
            <a:r>
              <a:rPr lang="zh-TW" altLang="zh-TW" dirty="0" smtClean="0"/>
              <a:t>，</a:t>
            </a:r>
            <a:r>
              <a:rPr lang="zh-TW" altLang="zh-TW" dirty="0"/>
              <a:t>如圖</a:t>
            </a:r>
            <a:r>
              <a:rPr lang="en-US" altLang="zh-TW" dirty="0"/>
              <a:t>7.6</a:t>
            </a:r>
            <a:r>
              <a:rPr lang="zh-TW" altLang="zh-TW" dirty="0"/>
              <a:t>所示。</a:t>
            </a:r>
          </a:p>
          <a:p>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8017336"/>
              </p:ext>
            </p:extLst>
          </p:nvPr>
        </p:nvGraphicFramePr>
        <p:xfrm>
          <a:off x="990000" y="1340768"/>
          <a:ext cx="460421" cy="486000"/>
        </p:xfrm>
        <a:graphic>
          <a:graphicData uri="http://schemas.openxmlformats.org/presentationml/2006/ole">
            <mc:AlternateContent xmlns:mc="http://schemas.openxmlformats.org/markup-compatibility/2006">
              <mc:Choice xmlns:v="urn:schemas-microsoft-com:vml" Requires="v">
                <p:oleObj spid="_x0000_s258066" name="Equation" r:id="rId3" imgW="228600" imgH="241200" progId="Equation.DSMT4">
                  <p:embed/>
                </p:oleObj>
              </mc:Choice>
              <mc:Fallback>
                <p:oleObj name="Equation" r:id="rId3" imgW="228600" imgH="241200" progId="Equation.DSMT4">
                  <p:embed/>
                  <p:pic>
                    <p:nvPicPr>
                      <p:cNvPr id="0" name=""/>
                      <p:cNvPicPr/>
                      <p:nvPr/>
                    </p:nvPicPr>
                    <p:blipFill>
                      <a:blip r:embed="rId4"/>
                      <a:stretch>
                        <a:fillRect/>
                      </a:stretch>
                    </p:blipFill>
                    <p:spPr>
                      <a:xfrm>
                        <a:off x="990000" y="1340768"/>
                        <a:ext cx="460421" cy="48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883117602"/>
              </p:ext>
            </p:extLst>
          </p:nvPr>
        </p:nvGraphicFramePr>
        <p:xfrm>
          <a:off x="2051768" y="1340768"/>
          <a:ext cx="450000" cy="450000"/>
        </p:xfrm>
        <a:graphic>
          <a:graphicData uri="http://schemas.openxmlformats.org/presentationml/2006/ole">
            <mc:AlternateContent xmlns:mc="http://schemas.openxmlformats.org/markup-compatibility/2006">
              <mc:Choice xmlns:v="urn:schemas-microsoft-com:vml" Requires="v">
                <p:oleObj spid="_x0000_s258067" name="Equation" r:id="rId5" imgW="228600" imgH="228600" progId="Equation.DSMT4">
                  <p:embed/>
                </p:oleObj>
              </mc:Choice>
              <mc:Fallback>
                <p:oleObj name="Equation" r:id="rId5" imgW="228600" imgH="228600" progId="Equation.DSMT4">
                  <p:embed/>
                  <p:pic>
                    <p:nvPicPr>
                      <p:cNvPr id="0" name=""/>
                      <p:cNvPicPr/>
                      <p:nvPr/>
                    </p:nvPicPr>
                    <p:blipFill>
                      <a:blip r:embed="rId6"/>
                      <a:stretch>
                        <a:fillRect/>
                      </a:stretch>
                    </p:blipFill>
                    <p:spPr>
                      <a:xfrm>
                        <a:off x="2051768" y="1340768"/>
                        <a:ext cx="450000" cy="450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680117007"/>
              </p:ext>
            </p:extLst>
          </p:nvPr>
        </p:nvGraphicFramePr>
        <p:xfrm>
          <a:off x="5868144" y="1466816"/>
          <a:ext cx="306000" cy="306000"/>
        </p:xfrm>
        <a:graphic>
          <a:graphicData uri="http://schemas.openxmlformats.org/presentationml/2006/ole">
            <mc:AlternateContent xmlns:mc="http://schemas.openxmlformats.org/markup-compatibility/2006">
              <mc:Choice xmlns:v="urn:schemas-microsoft-com:vml" Requires="v">
                <p:oleObj spid="_x0000_s258068" name="Equation" r:id="rId7" imgW="139680" imgH="139680" progId="Equation.DSMT4">
                  <p:embed/>
                </p:oleObj>
              </mc:Choice>
              <mc:Fallback>
                <p:oleObj name="Equation" r:id="rId7" imgW="139680" imgH="139680" progId="Equation.DSMT4">
                  <p:embed/>
                  <p:pic>
                    <p:nvPicPr>
                      <p:cNvPr id="0" name=""/>
                      <p:cNvPicPr/>
                      <p:nvPr/>
                    </p:nvPicPr>
                    <p:blipFill>
                      <a:blip r:embed="rId8"/>
                      <a:stretch>
                        <a:fillRect/>
                      </a:stretch>
                    </p:blipFill>
                    <p:spPr>
                      <a:xfrm>
                        <a:off x="5868144" y="1466816"/>
                        <a:ext cx="306000" cy="306000"/>
                      </a:xfrm>
                      <a:prstGeom prst="rect">
                        <a:avLst/>
                      </a:prstGeom>
                    </p:spPr>
                  </p:pic>
                </p:oleObj>
              </mc:Fallback>
            </mc:AlternateContent>
          </a:graphicData>
        </a:graphic>
      </p:graphicFrame>
      <p:pic>
        <p:nvPicPr>
          <p:cNvPr id="258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9119" y="2276872"/>
            <a:ext cx="3845761"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7710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變異</a:t>
            </a:r>
            <a:r>
              <a:rPr lang="zh-TW" altLang="zh-TW" sz="2800" dirty="0">
                <a:solidFill>
                  <a:srgbClr val="6600CC"/>
                </a:solidFill>
              </a:rPr>
              <a:t>數的抽樣分佈</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259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268760"/>
            <a:ext cx="5513867"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7710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7.3.2</a:t>
            </a:r>
            <a:r>
              <a:rPr lang="en-US" altLang="zh-TW" sz="2800" dirty="0">
                <a:solidFill>
                  <a:srgbClr val="6600CC"/>
                </a:solidFill>
              </a:rPr>
              <a:t> </a:t>
            </a:r>
            <a:r>
              <a:rPr lang="en-US" altLang="zh-TW" sz="2800" dirty="0" smtClean="0">
                <a:solidFill>
                  <a:srgbClr val="6600CC"/>
                </a:solidFill>
              </a:rPr>
              <a:t> </a:t>
            </a:r>
            <a:r>
              <a:rPr lang="zh-TW" altLang="zh-TW" sz="2800" dirty="0" smtClean="0">
                <a:solidFill>
                  <a:srgbClr val="6600CC"/>
                </a:solidFill>
              </a:rPr>
              <a:t>變異</a:t>
            </a:r>
            <a:r>
              <a:rPr lang="zh-TW" altLang="zh-TW" sz="2800" dirty="0">
                <a:solidFill>
                  <a:srgbClr val="6600CC"/>
                </a:solidFill>
              </a:rPr>
              <a:t>數的抽樣分佈</a:t>
            </a:r>
            <a:endParaRPr lang="zh-TW" altLang="en-US" sz="2800" dirty="0">
              <a:solidFill>
                <a:srgbClr val="6600CC"/>
              </a:solidFill>
            </a:endParaRPr>
          </a:p>
        </p:txBody>
      </p:sp>
      <p:sp>
        <p:nvSpPr>
          <p:cNvPr id="3" name="內容版面配置區 2"/>
          <p:cNvSpPr>
            <a:spLocks noGrp="1"/>
          </p:cNvSpPr>
          <p:nvPr>
            <p:ph idx="1"/>
          </p:nvPr>
        </p:nvSpPr>
        <p:spPr/>
        <p:txBody>
          <a:bodyPr/>
          <a:lstStyle/>
          <a:p>
            <a:endParaRPr lang="zh-TW" altLang="en-US"/>
          </a:p>
        </p:txBody>
      </p:sp>
      <p:pic>
        <p:nvPicPr>
          <p:cNvPr id="260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117" y="2708920"/>
            <a:ext cx="6264243" cy="2232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7710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7.3.3</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t</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pPr>
              <a:lnSpc>
                <a:spcPts val="3700"/>
              </a:lnSpc>
            </a:pPr>
            <a:r>
              <a:rPr lang="zh-TW" altLang="zh-TW" dirty="0"/>
              <a:t>先前我們曾考慮</a:t>
            </a:r>
            <a:r>
              <a:rPr lang="en-US" altLang="zh-TW" dirty="0"/>
              <a:t> </a:t>
            </a:r>
            <a:r>
              <a:rPr lang="en-US" altLang="zh-TW" dirty="0" smtClean="0"/>
              <a:t>                </a:t>
            </a:r>
            <a:r>
              <a:rPr lang="zh-TW" altLang="zh-TW" dirty="0" smtClean="0"/>
              <a:t>，</a:t>
            </a:r>
            <a:r>
              <a:rPr lang="zh-TW" altLang="zh-TW" dirty="0"/>
              <a:t>現在我們考慮</a:t>
            </a:r>
            <a:r>
              <a:rPr lang="en-US" altLang="zh-TW" dirty="0"/>
              <a:t> </a:t>
            </a:r>
            <a:r>
              <a:rPr lang="en-US" altLang="zh-TW" dirty="0" smtClean="0"/>
              <a:t>                 </a:t>
            </a:r>
            <a:r>
              <a:rPr lang="zh-TW" altLang="zh-TW" dirty="0" smtClean="0"/>
              <a:t>因為此</a:t>
            </a:r>
            <a:endParaRPr lang="en-US" altLang="zh-TW" dirty="0" smtClean="0"/>
          </a:p>
          <a:p>
            <a:pPr marL="0" indent="0">
              <a:lnSpc>
                <a:spcPts val="4900"/>
              </a:lnSpc>
              <a:spcBef>
                <a:spcPts val="0"/>
              </a:spcBef>
              <a:buNone/>
            </a:pPr>
            <a:r>
              <a:rPr lang="en-US" altLang="zh-TW" dirty="0"/>
              <a:t> </a:t>
            </a:r>
            <a:r>
              <a:rPr lang="en-US" altLang="zh-TW" dirty="0" smtClean="0"/>
              <a:t>   </a:t>
            </a:r>
            <a:r>
              <a:rPr lang="zh-TW" altLang="zh-TW" dirty="0" smtClean="0"/>
              <a:t>處</a:t>
            </a:r>
            <a:r>
              <a:rPr lang="en-US" altLang="zh-TW" dirty="0" smtClean="0"/>
              <a:t>    </a:t>
            </a:r>
            <a:r>
              <a:rPr lang="zh-TW" altLang="zh-TW" dirty="0" smtClean="0"/>
              <a:t>未知</a:t>
            </a:r>
            <a:r>
              <a:rPr lang="zh-TW" altLang="zh-TW" dirty="0"/>
              <a:t>且我們</a:t>
            </a:r>
            <a:r>
              <a:rPr lang="zh-TW" altLang="zh-TW" dirty="0" smtClean="0"/>
              <a:t>用</a:t>
            </a:r>
            <a:r>
              <a:rPr lang="en-US" altLang="zh-TW" dirty="0" smtClean="0"/>
              <a:t> </a:t>
            </a:r>
            <a:r>
              <a:rPr lang="en-US" altLang="zh-TW" i="1" dirty="0" smtClean="0"/>
              <a:t>S </a:t>
            </a:r>
            <a:r>
              <a:rPr lang="zh-TW" altLang="zh-TW" dirty="0" smtClean="0"/>
              <a:t>取代</a:t>
            </a:r>
            <a:r>
              <a:rPr lang="en-US" altLang="zh-TW" dirty="0" smtClean="0"/>
              <a:t>    </a:t>
            </a:r>
            <a:r>
              <a:rPr lang="zh-TW" altLang="zh-TW" dirty="0" smtClean="0"/>
              <a:t>。</a:t>
            </a:r>
            <a:r>
              <a:rPr lang="zh-TW" altLang="zh-TW" dirty="0"/>
              <a:t>如果樣本數小 </a:t>
            </a:r>
            <a:r>
              <a:rPr lang="en-US" altLang="zh-TW" dirty="0"/>
              <a:t>( </a:t>
            </a:r>
            <a:r>
              <a:rPr lang="zh-TW" altLang="zh-TW" dirty="0"/>
              <a:t>比方說</a:t>
            </a:r>
            <a:r>
              <a:rPr lang="en-US" altLang="zh-TW" dirty="0"/>
              <a:t> </a:t>
            </a:r>
            <a:r>
              <a:rPr lang="en-US" altLang="zh-TW" dirty="0" smtClean="0"/>
              <a:t>          )</a:t>
            </a:r>
          </a:p>
          <a:p>
            <a:pPr marL="0" indent="0">
              <a:spcBef>
                <a:spcPts val="0"/>
              </a:spcBef>
              <a:buNone/>
            </a:pPr>
            <a:r>
              <a:rPr lang="en-US" altLang="zh-TW" dirty="0"/>
              <a:t> </a:t>
            </a:r>
            <a:r>
              <a:rPr lang="en-US" altLang="zh-TW" dirty="0" smtClean="0"/>
              <a:t>   </a:t>
            </a:r>
            <a:r>
              <a:rPr lang="zh-TW" altLang="zh-TW" dirty="0" smtClean="0"/>
              <a:t>，</a:t>
            </a:r>
            <a:r>
              <a:rPr lang="zh-TW" altLang="zh-TW" dirty="0"/>
              <a:t>則</a:t>
            </a:r>
            <a:r>
              <a:rPr lang="en-US" altLang="zh-TW" dirty="0"/>
              <a:t> </a:t>
            </a:r>
            <a:r>
              <a:rPr lang="en-US" altLang="zh-TW" dirty="0" smtClean="0"/>
              <a:t>    </a:t>
            </a:r>
            <a:r>
              <a:rPr lang="zh-TW" altLang="zh-TW" dirty="0" smtClean="0"/>
              <a:t>的</a:t>
            </a:r>
            <a:r>
              <a:rPr lang="zh-TW" altLang="zh-TW" dirty="0"/>
              <a:t>值在不同的樣本之間可能會有很大的跳動起伏</a:t>
            </a:r>
            <a:r>
              <a:rPr lang="zh-TW" altLang="zh-TW" dirty="0" smtClean="0"/>
              <a:t>且</a:t>
            </a:r>
            <a:r>
              <a:rPr lang="en-US" altLang="zh-TW" dirty="0" smtClean="0"/>
              <a:t> </a:t>
            </a:r>
            <a:r>
              <a:rPr lang="en-US" altLang="zh-TW" i="1" dirty="0" smtClean="0"/>
              <a:t>T</a:t>
            </a:r>
          </a:p>
          <a:p>
            <a:pPr marL="0" indent="0">
              <a:spcBef>
                <a:spcPts val="0"/>
              </a:spcBef>
              <a:buNone/>
            </a:pPr>
            <a:r>
              <a:rPr lang="en-US" altLang="zh-TW" i="1" dirty="0"/>
              <a:t> </a:t>
            </a:r>
            <a:r>
              <a:rPr lang="en-US" altLang="zh-TW" i="1" dirty="0" smtClean="0"/>
              <a:t>   </a:t>
            </a:r>
            <a:r>
              <a:rPr lang="zh-TW" altLang="zh-TW" dirty="0" smtClean="0"/>
              <a:t>的</a:t>
            </a:r>
            <a:r>
              <a:rPr lang="zh-TW" altLang="zh-TW" dirty="0"/>
              <a:t>分佈可能偏離標準常態分佈</a:t>
            </a:r>
            <a:r>
              <a:rPr lang="zh-TW" altLang="zh-TW" dirty="0" smtClean="0"/>
              <a:t>。</a:t>
            </a:r>
            <a:r>
              <a:rPr lang="zh-TW" altLang="zh-TW" dirty="0"/>
              <a:t>我們可寫出</a:t>
            </a:r>
          </a:p>
          <a:p>
            <a:pPr marL="0" indent="0">
              <a:spcBef>
                <a:spcPts val="0"/>
              </a:spcBef>
              <a:buNone/>
            </a:pPr>
            <a:endParaRPr lang="en-US" altLang="zh-TW" dirty="0" smtClean="0"/>
          </a:p>
          <a:p>
            <a:pPr marL="0" indent="0">
              <a:lnSpc>
                <a:spcPts val="2000"/>
              </a:lnSpc>
              <a:spcBef>
                <a:spcPts val="0"/>
              </a:spcBef>
              <a:buNone/>
            </a:pPr>
            <a:endParaRPr lang="en-US" altLang="zh-TW" dirty="0"/>
          </a:p>
          <a:p>
            <a:pPr>
              <a:spcBef>
                <a:spcPts val="0"/>
              </a:spcBef>
            </a:pPr>
            <a:r>
              <a:rPr lang="zh-TW" altLang="zh-TW" dirty="0" smtClean="0"/>
              <a:t>其中</a:t>
            </a:r>
            <a:endParaRPr lang="en-US" altLang="zh-TW" dirty="0" smtClean="0"/>
          </a:p>
          <a:p>
            <a:pPr>
              <a:spcBef>
                <a:spcPts val="0"/>
              </a:spcBef>
            </a:pPr>
            <a:endParaRPr lang="en-US" altLang="zh-TW" dirty="0" smtClean="0"/>
          </a:p>
          <a:p>
            <a:pPr>
              <a:lnSpc>
                <a:spcPts val="2600"/>
              </a:lnSpc>
              <a:spcBef>
                <a:spcPts val="0"/>
              </a:spcBef>
            </a:pPr>
            <a:endParaRPr lang="en-US" altLang="zh-TW" dirty="0"/>
          </a:p>
          <a:p>
            <a:pPr>
              <a:spcBef>
                <a:spcPts val="0"/>
              </a:spcBef>
            </a:pPr>
            <a:r>
              <a:rPr lang="zh-TW" altLang="zh-TW" dirty="0"/>
              <a:t>有標準常態分佈且</a:t>
            </a:r>
          </a:p>
          <a:p>
            <a:pPr>
              <a:spcBef>
                <a:spcPts val="0"/>
              </a:spcBef>
            </a:pPr>
            <a:endParaRPr lang="en-US" altLang="zh-TW" dirty="0" smtClean="0"/>
          </a:p>
          <a:p>
            <a:pPr>
              <a:lnSpc>
                <a:spcPts val="2400"/>
              </a:lnSpc>
              <a:spcBef>
                <a:spcPts val="0"/>
              </a:spcBef>
            </a:pPr>
            <a:endParaRPr lang="en-US" altLang="zh-TW" dirty="0" smtClean="0"/>
          </a:p>
          <a:p>
            <a:pPr>
              <a:spcBef>
                <a:spcPts val="0"/>
              </a:spcBef>
            </a:pPr>
            <a:r>
              <a:rPr lang="zh-TW" altLang="zh-TW" dirty="0"/>
              <a:t>是有</a:t>
            </a:r>
            <a:r>
              <a:rPr lang="en-US" altLang="zh-TW" dirty="0"/>
              <a:t> </a:t>
            </a:r>
            <a:r>
              <a:rPr lang="en-US" altLang="zh-TW" dirty="0" smtClean="0"/>
              <a:t>             </a:t>
            </a:r>
            <a:r>
              <a:rPr lang="zh-TW" altLang="zh-TW" dirty="0" smtClean="0"/>
              <a:t>個</a:t>
            </a:r>
            <a:r>
              <a:rPr lang="zh-TW" altLang="zh-TW" dirty="0"/>
              <a:t>自由度的卡方分佈。</a:t>
            </a:r>
            <a:endParaRPr lang="en-US" altLang="zh-TW" dirty="0" smtClean="0"/>
          </a:p>
          <a:p>
            <a:pPr>
              <a:spcBef>
                <a:spcPts val="0"/>
              </a:spcBef>
            </a:pPr>
            <a:endParaRPr lang="en-US" altLang="zh-TW" dirty="0" smtClean="0"/>
          </a:p>
          <a:p>
            <a:pPr>
              <a:lnSpc>
                <a:spcPts val="2000"/>
              </a:lnSpc>
              <a:spcBef>
                <a:spcPts val="0"/>
              </a:spcBef>
            </a:pPr>
            <a:endParaRPr lang="en-US" altLang="zh-TW" dirty="0"/>
          </a:p>
          <a:p>
            <a:pPr marL="0" indent="0">
              <a:spcBef>
                <a:spcPts val="0"/>
              </a:spcBef>
              <a:buNone/>
            </a:pP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878557815"/>
              </p:ext>
            </p:extLst>
          </p:nvPr>
        </p:nvGraphicFramePr>
        <p:xfrm>
          <a:off x="2915816" y="1296000"/>
          <a:ext cx="1282909" cy="756000"/>
        </p:xfrm>
        <a:graphic>
          <a:graphicData uri="http://schemas.openxmlformats.org/presentationml/2006/ole">
            <mc:AlternateContent xmlns:mc="http://schemas.openxmlformats.org/markup-compatibility/2006">
              <mc:Choice xmlns:v="urn:schemas-microsoft-com:vml" Requires="v">
                <p:oleObj spid="_x0000_s261160" name="Equation" r:id="rId3" imgW="711000" imgH="419040" progId="Equation.DSMT4">
                  <p:embed/>
                </p:oleObj>
              </mc:Choice>
              <mc:Fallback>
                <p:oleObj name="Equation" r:id="rId3" imgW="711000" imgH="419040" progId="Equation.DSMT4">
                  <p:embed/>
                  <p:pic>
                    <p:nvPicPr>
                      <p:cNvPr id="0" name=""/>
                      <p:cNvPicPr/>
                      <p:nvPr/>
                    </p:nvPicPr>
                    <p:blipFill>
                      <a:blip r:embed="rId4"/>
                      <a:stretch>
                        <a:fillRect/>
                      </a:stretch>
                    </p:blipFill>
                    <p:spPr>
                      <a:xfrm>
                        <a:off x="2915816" y="1296000"/>
                        <a:ext cx="1282909" cy="75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2519736592"/>
              </p:ext>
            </p:extLst>
          </p:nvPr>
        </p:nvGraphicFramePr>
        <p:xfrm>
          <a:off x="6354000" y="1296000"/>
          <a:ext cx="1260000" cy="756000"/>
        </p:xfrm>
        <a:graphic>
          <a:graphicData uri="http://schemas.openxmlformats.org/presentationml/2006/ole">
            <mc:AlternateContent xmlns:mc="http://schemas.openxmlformats.org/markup-compatibility/2006">
              <mc:Choice xmlns:v="urn:schemas-microsoft-com:vml" Requires="v">
                <p:oleObj spid="_x0000_s261161" name="Equation" r:id="rId5" imgW="698400" imgH="419040" progId="Equation.DSMT4">
                  <p:embed/>
                </p:oleObj>
              </mc:Choice>
              <mc:Fallback>
                <p:oleObj name="Equation" r:id="rId5" imgW="698400" imgH="419040" progId="Equation.DSMT4">
                  <p:embed/>
                  <p:pic>
                    <p:nvPicPr>
                      <p:cNvPr id="0" name=""/>
                      <p:cNvPicPr/>
                      <p:nvPr/>
                    </p:nvPicPr>
                    <p:blipFill>
                      <a:blip r:embed="rId6"/>
                      <a:stretch>
                        <a:fillRect/>
                      </a:stretch>
                    </p:blipFill>
                    <p:spPr>
                      <a:xfrm>
                        <a:off x="6354000" y="1296000"/>
                        <a:ext cx="1260000" cy="75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598720697"/>
              </p:ext>
            </p:extLst>
          </p:nvPr>
        </p:nvGraphicFramePr>
        <p:xfrm>
          <a:off x="1043608" y="2114888"/>
          <a:ext cx="314182" cy="288000"/>
        </p:xfrm>
        <a:graphic>
          <a:graphicData uri="http://schemas.openxmlformats.org/presentationml/2006/ole">
            <mc:AlternateContent xmlns:mc="http://schemas.openxmlformats.org/markup-compatibility/2006">
              <mc:Choice xmlns:v="urn:schemas-microsoft-com:vml" Requires="v">
                <p:oleObj spid="_x0000_s261162" name="Equation" r:id="rId7" imgW="152280" imgH="139680" progId="Equation.DSMT4">
                  <p:embed/>
                </p:oleObj>
              </mc:Choice>
              <mc:Fallback>
                <p:oleObj name="Equation" r:id="rId7" imgW="152280" imgH="139680" progId="Equation.DSMT4">
                  <p:embed/>
                  <p:pic>
                    <p:nvPicPr>
                      <p:cNvPr id="0" name=""/>
                      <p:cNvPicPr/>
                      <p:nvPr/>
                    </p:nvPicPr>
                    <p:blipFill>
                      <a:blip r:embed="rId8"/>
                      <a:stretch>
                        <a:fillRect/>
                      </a:stretch>
                    </p:blipFill>
                    <p:spPr>
                      <a:xfrm>
                        <a:off x="1043608" y="2114888"/>
                        <a:ext cx="314182" cy="288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13678449"/>
              </p:ext>
            </p:extLst>
          </p:nvPr>
        </p:nvGraphicFramePr>
        <p:xfrm>
          <a:off x="4113802" y="2116800"/>
          <a:ext cx="314182" cy="288000"/>
        </p:xfrm>
        <a:graphic>
          <a:graphicData uri="http://schemas.openxmlformats.org/presentationml/2006/ole">
            <mc:AlternateContent xmlns:mc="http://schemas.openxmlformats.org/markup-compatibility/2006">
              <mc:Choice xmlns:v="urn:schemas-microsoft-com:vml" Requires="v">
                <p:oleObj spid="_x0000_s261163" name="Equation" r:id="rId9" imgW="152280" imgH="139680" progId="Equation.DSMT4">
                  <p:embed/>
                </p:oleObj>
              </mc:Choice>
              <mc:Fallback>
                <p:oleObj name="Equation" r:id="rId9" imgW="152280" imgH="139680" progId="Equation.DSMT4">
                  <p:embed/>
                  <p:pic>
                    <p:nvPicPr>
                      <p:cNvPr id="0" name=""/>
                      <p:cNvPicPr/>
                      <p:nvPr/>
                    </p:nvPicPr>
                    <p:blipFill>
                      <a:blip r:embed="rId10"/>
                      <a:stretch>
                        <a:fillRect/>
                      </a:stretch>
                    </p:blipFill>
                    <p:spPr>
                      <a:xfrm>
                        <a:off x="4113802" y="2116800"/>
                        <a:ext cx="314182" cy="288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77921109"/>
              </p:ext>
            </p:extLst>
          </p:nvPr>
        </p:nvGraphicFramePr>
        <p:xfrm>
          <a:off x="7700840" y="2077200"/>
          <a:ext cx="831600" cy="378000"/>
        </p:xfrm>
        <a:graphic>
          <a:graphicData uri="http://schemas.openxmlformats.org/presentationml/2006/ole">
            <mc:AlternateContent xmlns:mc="http://schemas.openxmlformats.org/markup-compatibility/2006">
              <mc:Choice xmlns:v="urn:schemas-microsoft-com:vml" Requires="v">
                <p:oleObj spid="_x0000_s261164" name="Equation" r:id="rId11" imgW="419040" imgH="190440" progId="Equation.DSMT4">
                  <p:embed/>
                </p:oleObj>
              </mc:Choice>
              <mc:Fallback>
                <p:oleObj name="Equation" r:id="rId11" imgW="419040" imgH="190440" progId="Equation.DSMT4">
                  <p:embed/>
                  <p:pic>
                    <p:nvPicPr>
                      <p:cNvPr id="0" name=""/>
                      <p:cNvPicPr/>
                      <p:nvPr/>
                    </p:nvPicPr>
                    <p:blipFill>
                      <a:blip r:embed="rId12"/>
                      <a:stretch>
                        <a:fillRect/>
                      </a:stretch>
                    </p:blipFill>
                    <p:spPr>
                      <a:xfrm>
                        <a:off x="7700840" y="2077200"/>
                        <a:ext cx="831600" cy="378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4211160213"/>
              </p:ext>
            </p:extLst>
          </p:nvPr>
        </p:nvGraphicFramePr>
        <p:xfrm>
          <a:off x="1331640" y="2462400"/>
          <a:ext cx="405000" cy="432000"/>
        </p:xfrm>
        <a:graphic>
          <a:graphicData uri="http://schemas.openxmlformats.org/presentationml/2006/ole">
            <mc:AlternateContent xmlns:mc="http://schemas.openxmlformats.org/markup-compatibility/2006">
              <mc:Choice xmlns:v="urn:schemas-microsoft-com:vml" Requires="v">
                <p:oleObj spid="_x0000_s261165" name="Equation" r:id="rId13" imgW="190440" imgH="203040" progId="Equation.DSMT4">
                  <p:embed/>
                </p:oleObj>
              </mc:Choice>
              <mc:Fallback>
                <p:oleObj name="Equation" r:id="rId13" imgW="190440" imgH="203040" progId="Equation.DSMT4">
                  <p:embed/>
                  <p:pic>
                    <p:nvPicPr>
                      <p:cNvPr id="0" name=""/>
                      <p:cNvPicPr/>
                      <p:nvPr/>
                    </p:nvPicPr>
                    <p:blipFill>
                      <a:blip r:embed="rId14"/>
                      <a:stretch>
                        <a:fillRect/>
                      </a:stretch>
                    </p:blipFill>
                    <p:spPr>
                      <a:xfrm>
                        <a:off x="1331640" y="2462400"/>
                        <a:ext cx="405000" cy="432000"/>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2172121875"/>
              </p:ext>
            </p:extLst>
          </p:nvPr>
        </p:nvGraphicFramePr>
        <p:xfrm>
          <a:off x="2900665" y="3284984"/>
          <a:ext cx="3432649" cy="756000"/>
        </p:xfrm>
        <a:graphic>
          <a:graphicData uri="http://schemas.openxmlformats.org/presentationml/2006/ole">
            <mc:AlternateContent xmlns:mc="http://schemas.openxmlformats.org/markup-compatibility/2006">
              <mc:Choice xmlns:v="urn:schemas-microsoft-com:vml" Requires="v">
                <p:oleObj spid="_x0000_s261166" name="Equation" r:id="rId15" imgW="2133360" imgH="469800" progId="Equation.DSMT4">
                  <p:embed/>
                </p:oleObj>
              </mc:Choice>
              <mc:Fallback>
                <p:oleObj name="Equation" r:id="rId15" imgW="2133360" imgH="469800" progId="Equation.DSMT4">
                  <p:embed/>
                  <p:pic>
                    <p:nvPicPr>
                      <p:cNvPr id="0" name=""/>
                      <p:cNvPicPr/>
                      <p:nvPr/>
                    </p:nvPicPr>
                    <p:blipFill>
                      <a:blip r:embed="rId16"/>
                      <a:stretch>
                        <a:fillRect/>
                      </a:stretch>
                    </p:blipFill>
                    <p:spPr>
                      <a:xfrm>
                        <a:off x="2900665" y="3284984"/>
                        <a:ext cx="3432649" cy="756000"/>
                      </a:xfrm>
                      <a:prstGeom prst="rect">
                        <a:avLst/>
                      </a:prstGeom>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33956703"/>
              </p:ext>
            </p:extLst>
          </p:nvPr>
        </p:nvGraphicFramePr>
        <p:xfrm>
          <a:off x="3995936" y="4365104"/>
          <a:ext cx="1282909" cy="756000"/>
        </p:xfrm>
        <a:graphic>
          <a:graphicData uri="http://schemas.openxmlformats.org/presentationml/2006/ole">
            <mc:AlternateContent xmlns:mc="http://schemas.openxmlformats.org/markup-compatibility/2006">
              <mc:Choice xmlns:v="urn:schemas-microsoft-com:vml" Requires="v">
                <p:oleObj spid="_x0000_s261167" name="Equation" r:id="rId17" imgW="711000" imgH="419040" progId="Equation.DSMT4">
                  <p:embed/>
                </p:oleObj>
              </mc:Choice>
              <mc:Fallback>
                <p:oleObj name="Equation" r:id="rId17" imgW="711000" imgH="419040" progId="Equation.DSMT4">
                  <p:embed/>
                  <p:pic>
                    <p:nvPicPr>
                      <p:cNvPr id="0" name=""/>
                      <p:cNvPicPr/>
                      <p:nvPr/>
                    </p:nvPicPr>
                    <p:blipFill>
                      <a:blip r:embed="rId18"/>
                      <a:stretch>
                        <a:fillRect/>
                      </a:stretch>
                    </p:blipFill>
                    <p:spPr>
                      <a:xfrm>
                        <a:off x="3995936" y="4365104"/>
                        <a:ext cx="1282909" cy="756000"/>
                      </a:xfrm>
                      <a:prstGeom prst="rect">
                        <a:avLst/>
                      </a:prstGeom>
                    </p:spPr>
                  </p:pic>
                </p:oleObj>
              </mc:Fallback>
            </mc:AlternateContent>
          </a:graphicData>
        </a:graphic>
      </p:graphicFrame>
      <p:graphicFrame>
        <p:nvGraphicFramePr>
          <p:cNvPr id="12" name="物件 11"/>
          <p:cNvGraphicFramePr>
            <a:graphicFrameLocks noChangeAspect="1"/>
          </p:cNvGraphicFramePr>
          <p:nvPr>
            <p:extLst>
              <p:ext uri="{D42A27DB-BD31-4B8C-83A1-F6EECF244321}">
                <p14:modId xmlns:p14="http://schemas.microsoft.com/office/powerpoint/2010/main" val="663572426"/>
              </p:ext>
            </p:extLst>
          </p:nvPr>
        </p:nvGraphicFramePr>
        <p:xfrm>
          <a:off x="3900471" y="5445224"/>
          <a:ext cx="1535625" cy="756000"/>
        </p:xfrm>
        <a:graphic>
          <a:graphicData uri="http://schemas.openxmlformats.org/presentationml/2006/ole">
            <mc:AlternateContent xmlns:mc="http://schemas.openxmlformats.org/markup-compatibility/2006">
              <mc:Choice xmlns:v="urn:schemas-microsoft-com:vml" Requires="v">
                <p:oleObj spid="_x0000_s261168" name="Equation" r:id="rId19" imgW="825480" imgH="406080" progId="Equation.DSMT4">
                  <p:embed/>
                </p:oleObj>
              </mc:Choice>
              <mc:Fallback>
                <p:oleObj name="Equation" r:id="rId19" imgW="825480" imgH="406080" progId="Equation.DSMT4">
                  <p:embed/>
                  <p:pic>
                    <p:nvPicPr>
                      <p:cNvPr id="0" name=""/>
                      <p:cNvPicPr/>
                      <p:nvPr/>
                    </p:nvPicPr>
                    <p:blipFill>
                      <a:blip r:embed="rId20"/>
                      <a:stretch>
                        <a:fillRect/>
                      </a:stretch>
                    </p:blipFill>
                    <p:spPr>
                      <a:xfrm>
                        <a:off x="3900471" y="5445224"/>
                        <a:ext cx="1535625" cy="756000"/>
                      </a:xfrm>
                      <a:prstGeom prst="rect">
                        <a:avLst/>
                      </a:prstGeom>
                    </p:spPr>
                  </p:pic>
                </p:oleObj>
              </mc:Fallback>
            </mc:AlternateContent>
          </a:graphicData>
        </a:graphic>
      </p:graphicFrame>
      <p:graphicFrame>
        <p:nvGraphicFramePr>
          <p:cNvPr id="13" name="物件 12"/>
          <p:cNvGraphicFramePr>
            <a:graphicFrameLocks noChangeAspect="1"/>
          </p:cNvGraphicFramePr>
          <p:nvPr>
            <p:extLst>
              <p:ext uri="{D42A27DB-BD31-4B8C-83A1-F6EECF244321}">
                <p14:modId xmlns:p14="http://schemas.microsoft.com/office/powerpoint/2010/main" val="968654686"/>
              </p:ext>
            </p:extLst>
          </p:nvPr>
        </p:nvGraphicFramePr>
        <p:xfrm>
          <a:off x="1331640" y="6253200"/>
          <a:ext cx="1054286" cy="360000"/>
        </p:xfrm>
        <a:graphic>
          <a:graphicData uri="http://schemas.openxmlformats.org/presentationml/2006/ole">
            <mc:AlternateContent xmlns:mc="http://schemas.openxmlformats.org/markup-compatibility/2006">
              <mc:Choice xmlns:v="urn:schemas-microsoft-com:vml" Requires="v">
                <p:oleObj spid="_x0000_s261169" name="Equation" r:id="rId21" imgW="520560" imgH="177480" progId="Equation.DSMT4">
                  <p:embed/>
                </p:oleObj>
              </mc:Choice>
              <mc:Fallback>
                <p:oleObj name="Equation" r:id="rId21" imgW="520560" imgH="177480" progId="Equation.DSMT4">
                  <p:embed/>
                  <p:pic>
                    <p:nvPicPr>
                      <p:cNvPr id="0" name=""/>
                      <p:cNvPicPr/>
                      <p:nvPr/>
                    </p:nvPicPr>
                    <p:blipFill>
                      <a:blip r:embed="rId22"/>
                      <a:stretch>
                        <a:fillRect/>
                      </a:stretch>
                    </p:blipFill>
                    <p:spPr>
                      <a:xfrm>
                        <a:off x="1331640" y="6253200"/>
                        <a:ext cx="1054286" cy="360000"/>
                      </a:xfrm>
                      <a:prstGeom prst="rect">
                        <a:avLst/>
                      </a:prstGeom>
                    </p:spPr>
                  </p:pic>
                </p:oleObj>
              </mc:Fallback>
            </mc:AlternateContent>
          </a:graphicData>
        </a:graphic>
      </p:graphicFrame>
    </p:spTree>
    <p:extLst>
      <p:ext uri="{BB962C8B-B14F-4D97-AF65-F5344CB8AC3E}">
        <p14:creationId xmlns:p14="http://schemas.microsoft.com/office/powerpoint/2010/main" val="241771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30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82" y="2132856"/>
            <a:ext cx="7680836"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0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95" y="3356992"/>
            <a:ext cx="7632829" cy="155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8443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7.3.3</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t</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262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76872"/>
            <a:ext cx="6745547"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663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7.3.3</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t</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263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556792"/>
            <a:ext cx="6082302"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663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7.3.3</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t</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r>
              <a:rPr lang="zh-TW" altLang="zh-TW" dirty="0"/>
              <a:t>在</a:t>
            </a:r>
            <a:r>
              <a:rPr lang="zh-TW" altLang="zh-TW" dirty="0" smtClean="0"/>
              <a:t>幾個</a:t>
            </a:r>
            <a:r>
              <a:rPr lang="en-US" altLang="zh-TW" dirty="0" smtClean="0"/>
              <a:t> </a:t>
            </a:r>
            <a:r>
              <a:rPr lang="en-US" altLang="zh-TW" i="1" dirty="0" smtClean="0"/>
              <a:t>k </a:t>
            </a:r>
            <a:r>
              <a:rPr lang="zh-TW" altLang="zh-TW" dirty="0" smtClean="0"/>
              <a:t>值</a:t>
            </a:r>
            <a:r>
              <a:rPr lang="zh-TW" altLang="zh-TW" dirty="0"/>
              <a:t>下，</a:t>
            </a:r>
            <a:r>
              <a:rPr lang="en-US" altLang="zh-TW" i="1" dirty="0"/>
              <a:t>T</a:t>
            </a:r>
            <a:r>
              <a:rPr lang="zh-TW" altLang="zh-TW" dirty="0"/>
              <a:t>的</a:t>
            </a:r>
            <a:r>
              <a:rPr lang="en-US" altLang="zh-TW" dirty="0"/>
              <a:t>PDF</a:t>
            </a:r>
            <a:r>
              <a:rPr lang="zh-TW" altLang="zh-TW" dirty="0"/>
              <a:t>圖形顯示於圖</a:t>
            </a:r>
            <a:r>
              <a:rPr lang="en-US" altLang="zh-TW" dirty="0"/>
              <a:t>7.7</a:t>
            </a:r>
            <a:r>
              <a:rPr lang="zh-TW" altLang="zh-TW" dirty="0"/>
              <a:t>中。從圖中可觀察</a:t>
            </a:r>
            <a:r>
              <a:rPr lang="zh-TW" altLang="zh-TW" dirty="0" smtClean="0"/>
              <a:t>到</a:t>
            </a:r>
            <a:r>
              <a:rPr lang="en-US" altLang="zh-TW" dirty="0" smtClean="0"/>
              <a:t> </a:t>
            </a:r>
            <a:r>
              <a:rPr lang="en-US" altLang="zh-TW" i="1" dirty="0" smtClean="0"/>
              <a:t>t</a:t>
            </a:r>
            <a:r>
              <a:rPr lang="en-US" altLang="zh-TW" dirty="0" smtClean="0"/>
              <a:t>-</a:t>
            </a:r>
            <a:r>
              <a:rPr lang="zh-TW" altLang="zh-TW" dirty="0"/>
              <a:t>分佈的幾個性質。</a:t>
            </a:r>
            <a:r>
              <a:rPr lang="en-US" altLang="zh-TW" dirty="0"/>
              <a:t>(1) </a:t>
            </a:r>
            <a:r>
              <a:rPr lang="en-US" altLang="zh-TW" i="1" dirty="0" smtClean="0"/>
              <a:t>T </a:t>
            </a:r>
            <a:r>
              <a:rPr lang="zh-TW" altLang="zh-TW" dirty="0" smtClean="0"/>
              <a:t>的</a:t>
            </a:r>
            <a:r>
              <a:rPr lang="zh-TW" altLang="zh-TW" dirty="0"/>
              <a:t>分佈是鐘形且對零的平均值對稱。</a:t>
            </a:r>
            <a:r>
              <a:rPr lang="en-US" altLang="zh-TW" dirty="0"/>
              <a:t>(2) </a:t>
            </a:r>
            <a:r>
              <a:rPr lang="zh-TW" altLang="zh-TW" dirty="0"/>
              <a:t>每個分佈曲線都比標準常態曲線散得更開。</a:t>
            </a:r>
            <a:r>
              <a:rPr lang="en-US" altLang="zh-TW" dirty="0"/>
              <a:t>(3) </a:t>
            </a:r>
            <a:r>
              <a:rPr lang="zh-TW" altLang="zh-TW" dirty="0" smtClean="0"/>
              <a:t>當</a:t>
            </a:r>
            <a:r>
              <a:rPr lang="en-US" altLang="zh-TW" dirty="0" smtClean="0"/>
              <a:t> </a:t>
            </a:r>
            <a:r>
              <a:rPr lang="en-US" altLang="zh-TW" i="1" dirty="0" smtClean="0"/>
              <a:t>k </a:t>
            </a:r>
            <a:r>
              <a:rPr lang="zh-TW" altLang="zh-TW" dirty="0" smtClean="0"/>
              <a:t>增加</a:t>
            </a:r>
            <a:r>
              <a:rPr lang="zh-TW" altLang="zh-TW" dirty="0"/>
              <a:t>時，對應曲線的散開程度降低。</a:t>
            </a:r>
            <a:r>
              <a:rPr lang="en-US" altLang="zh-TW" dirty="0"/>
              <a:t>(4) </a:t>
            </a:r>
            <a:r>
              <a:rPr lang="zh-TW" altLang="zh-TW" dirty="0"/>
              <a:t>當</a:t>
            </a:r>
            <a:r>
              <a:rPr lang="en-US" altLang="zh-TW" dirty="0"/>
              <a:t> </a:t>
            </a:r>
            <a:r>
              <a:rPr lang="en-US" altLang="zh-TW" dirty="0" smtClean="0"/>
              <a:t>           </a:t>
            </a:r>
            <a:r>
              <a:rPr lang="zh-TW" altLang="zh-TW" dirty="0" smtClean="0"/>
              <a:t>時</a:t>
            </a:r>
            <a:r>
              <a:rPr lang="zh-TW" altLang="zh-TW" dirty="0"/>
              <a:t>，對應的曲線趨近於標準常態曲線。</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811861367"/>
              </p:ext>
            </p:extLst>
          </p:nvPr>
        </p:nvGraphicFramePr>
        <p:xfrm>
          <a:off x="6336296" y="2636912"/>
          <a:ext cx="900000" cy="360000"/>
        </p:xfrm>
        <a:graphic>
          <a:graphicData uri="http://schemas.openxmlformats.org/presentationml/2006/ole">
            <mc:AlternateContent xmlns:mc="http://schemas.openxmlformats.org/markup-compatibility/2006">
              <mc:Choice xmlns:v="urn:schemas-microsoft-com:vml" Requires="v">
                <p:oleObj spid="_x0000_s267269" name="Equation" r:id="rId3" imgW="444240" imgH="177480" progId="Equation.DSMT4">
                  <p:embed/>
                </p:oleObj>
              </mc:Choice>
              <mc:Fallback>
                <p:oleObj name="Equation" r:id="rId3" imgW="444240" imgH="177480" progId="Equation.DSMT4">
                  <p:embed/>
                  <p:pic>
                    <p:nvPicPr>
                      <p:cNvPr id="0" name=""/>
                      <p:cNvPicPr/>
                      <p:nvPr/>
                    </p:nvPicPr>
                    <p:blipFill>
                      <a:blip r:embed="rId4"/>
                      <a:stretch>
                        <a:fillRect/>
                      </a:stretch>
                    </p:blipFill>
                    <p:spPr>
                      <a:xfrm>
                        <a:off x="6336296" y="2636912"/>
                        <a:ext cx="900000" cy="360000"/>
                      </a:xfrm>
                      <a:prstGeom prst="rect">
                        <a:avLst/>
                      </a:prstGeom>
                    </p:spPr>
                  </p:pic>
                </p:oleObj>
              </mc:Fallback>
            </mc:AlternateContent>
          </a:graphicData>
        </a:graphic>
      </p:graphicFrame>
    </p:spTree>
    <p:extLst>
      <p:ext uri="{BB962C8B-B14F-4D97-AF65-F5344CB8AC3E}">
        <p14:creationId xmlns:p14="http://schemas.microsoft.com/office/powerpoint/2010/main" val="3095663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7.3.3</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t</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zh-TW" altLang="zh-TW" dirty="0"/>
              <a:t>令</a:t>
            </a:r>
            <a:r>
              <a:rPr lang="en-US" altLang="zh-TW" dirty="0"/>
              <a:t> </a:t>
            </a:r>
            <a:r>
              <a:rPr lang="en-US" altLang="zh-TW" dirty="0" smtClean="0"/>
              <a:t>   </a:t>
            </a:r>
            <a:r>
              <a:rPr lang="zh-TW" altLang="zh-TW" dirty="0" smtClean="0"/>
              <a:t>代表</a:t>
            </a:r>
            <a:r>
              <a:rPr lang="en-US" altLang="zh-TW" i="1" dirty="0"/>
              <a:t>t</a:t>
            </a:r>
            <a:r>
              <a:rPr lang="en-US" altLang="zh-TW" dirty="0"/>
              <a:t>-</a:t>
            </a:r>
            <a:r>
              <a:rPr lang="zh-TW" altLang="zh-TW" dirty="0"/>
              <a:t>值且在此值以上的面積等於</a:t>
            </a:r>
            <a:r>
              <a:rPr lang="en-US" altLang="zh-TW" dirty="0"/>
              <a:t> </a:t>
            </a:r>
            <a:r>
              <a:rPr lang="en-US" altLang="zh-TW" dirty="0" smtClean="0"/>
              <a:t>   </a:t>
            </a:r>
            <a:r>
              <a:rPr lang="zh-TW" altLang="zh-TW" dirty="0" smtClean="0"/>
              <a:t>。</a:t>
            </a:r>
            <a:r>
              <a:rPr lang="zh-TW" altLang="zh-TW" dirty="0"/>
              <a:t>因為</a:t>
            </a:r>
            <a:r>
              <a:rPr lang="en-US" altLang="zh-TW" i="1" dirty="0"/>
              <a:t>t</a:t>
            </a:r>
            <a:r>
              <a:rPr lang="en-US" altLang="zh-TW" dirty="0"/>
              <a:t>-</a:t>
            </a:r>
            <a:r>
              <a:rPr lang="zh-TW" altLang="zh-TW" dirty="0"/>
              <a:t>分佈對平均值零是對稱的，所以我們有</a:t>
            </a:r>
            <a:r>
              <a:rPr lang="en-US" altLang="zh-TW" dirty="0"/>
              <a:t> </a:t>
            </a:r>
            <a:r>
              <a:rPr lang="en-US" altLang="zh-TW" dirty="0" smtClean="0"/>
              <a:t>             </a:t>
            </a:r>
            <a:r>
              <a:rPr lang="zh-TW" altLang="zh-TW" dirty="0" smtClean="0"/>
              <a:t>。</a:t>
            </a:r>
            <a:r>
              <a:rPr lang="zh-TW" altLang="zh-TW" dirty="0"/>
              <a:t>以上說明可參考圖</a:t>
            </a:r>
            <a:r>
              <a:rPr lang="en-US" altLang="zh-TW" dirty="0"/>
              <a:t>7.8</a:t>
            </a:r>
            <a:r>
              <a:rPr lang="zh-TW" altLang="zh-TW" dirty="0"/>
              <a:t>。</a:t>
            </a:r>
            <a:endParaRPr lang="zh-TW" altLang="en-US" dirty="0"/>
          </a:p>
        </p:txBody>
      </p:sp>
      <p:pic>
        <p:nvPicPr>
          <p:cNvPr id="264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84784"/>
            <a:ext cx="7437398"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物件 3"/>
          <p:cNvGraphicFramePr>
            <a:graphicFrameLocks noChangeAspect="1"/>
          </p:cNvGraphicFramePr>
          <p:nvPr>
            <p:extLst>
              <p:ext uri="{D42A27DB-BD31-4B8C-83A1-F6EECF244321}">
                <p14:modId xmlns:p14="http://schemas.microsoft.com/office/powerpoint/2010/main" val="3573554566"/>
              </p:ext>
            </p:extLst>
          </p:nvPr>
        </p:nvGraphicFramePr>
        <p:xfrm>
          <a:off x="1052111" y="5193240"/>
          <a:ext cx="279529" cy="396000"/>
        </p:xfrm>
        <a:graphic>
          <a:graphicData uri="http://schemas.openxmlformats.org/presentationml/2006/ole">
            <mc:AlternateContent xmlns:mc="http://schemas.openxmlformats.org/markup-compatibility/2006">
              <mc:Choice xmlns:v="urn:schemas-microsoft-com:vml" Requires="v">
                <p:oleObj spid="_x0000_s264204" name="Equation" r:id="rId4" imgW="152280" imgH="215640" progId="Equation.DSMT4">
                  <p:embed/>
                </p:oleObj>
              </mc:Choice>
              <mc:Fallback>
                <p:oleObj name="Equation" r:id="rId4" imgW="152280" imgH="215640" progId="Equation.DSMT4">
                  <p:embed/>
                  <p:pic>
                    <p:nvPicPr>
                      <p:cNvPr id="0" name=""/>
                      <p:cNvPicPr/>
                      <p:nvPr/>
                    </p:nvPicPr>
                    <p:blipFill>
                      <a:blip r:embed="rId5"/>
                      <a:stretch>
                        <a:fillRect/>
                      </a:stretch>
                    </p:blipFill>
                    <p:spPr>
                      <a:xfrm>
                        <a:off x="1052111" y="5193240"/>
                        <a:ext cx="279529"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96762553"/>
              </p:ext>
            </p:extLst>
          </p:nvPr>
        </p:nvGraphicFramePr>
        <p:xfrm>
          <a:off x="5814000" y="5229200"/>
          <a:ext cx="306000" cy="306000"/>
        </p:xfrm>
        <a:graphic>
          <a:graphicData uri="http://schemas.openxmlformats.org/presentationml/2006/ole">
            <mc:AlternateContent xmlns:mc="http://schemas.openxmlformats.org/markup-compatibility/2006">
              <mc:Choice xmlns:v="urn:schemas-microsoft-com:vml" Requires="v">
                <p:oleObj spid="_x0000_s264205" name="Equation" r:id="rId6" imgW="139680" imgH="139680" progId="Equation.DSMT4">
                  <p:embed/>
                </p:oleObj>
              </mc:Choice>
              <mc:Fallback>
                <p:oleObj name="Equation" r:id="rId6" imgW="139680" imgH="139680" progId="Equation.DSMT4">
                  <p:embed/>
                  <p:pic>
                    <p:nvPicPr>
                      <p:cNvPr id="0" name=""/>
                      <p:cNvPicPr/>
                      <p:nvPr/>
                    </p:nvPicPr>
                    <p:blipFill>
                      <a:blip r:embed="rId7"/>
                      <a:stretch>
                        <a:fillRect/>
                      </a:stretch>
                    </p:blipFill>
                    <p:spPr>
                      <a:xfrm>
                        <a:off x="5814000" y="5229200"/>
                        <a:ext cx="306000" cy="30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583366093"/>
              </p:ext>
            </p:extLst>
          </p:nvPr>
        </p:nvGraphicFramePr>
        <p:xfrm>
          <a:off x="4410000" y="5616000"/>
          <a:ext cx="1071529" cy="396000"/>
        </p:xfrm>
        <a:graphic>
          <a:graphicData uri="http://schemas.openxmlformats.org/presentationml/2006/ole">
            <mc:AlternateContent xmlns:mc="http://schemas.openxmlformats.org/markup-compatibility/2006">
              <mc:Choice xmlns:v="urn:schemas-microsoft-com:vml" Requires="v">
                <p:oleObj spid="_x0000_s264206" name="Equation" r:id="rId8" imgW="583920" imgH="215640" progId="Equation.DSMT4">
                  <p:embed/>
                </p:oleObj>
              </mc:Choice>
              <mc:Fallback>
                <p:oleObj name="Equation" r:id="rId8" imgW="583920" imgH="215640" progId="Equation.DSMT4">
                  <p:embed/>
                  <p:pic>
                    <p:nvPicPr>
                      <p:cNvPr id="0" name=""/>
                      <p:cNvPicPr/>
                      <p:nvPr/>
                    </p:nvPicPr>
                    <p:blipFill>
                      <a:blip r:embed="rId9"/>
                      <a:stretch>
                        <a:fillRect/>
                      </a:stretch>
                    </p:blipFill>
                    <p:spPr>
                      <a:xfrm>
                        <a:off x="4410000" y="5616000"/>
                        <a:ext cx="1071529" cy="396000"/>
                      </a:xfrm>
                      <a:prstGeom prst="rect">
                        <a:avLst/>
                      </a:prstGeom>
                    </p:spPr>
                  </p:pic>
                </p:oleObj>
              </mc:Fallback>
            </mc:AlternateContent>
          </a:graphicData>
        </a:graphic>
      </p:graphicFrame>
    </p:spTree>
    <p:extLst>
      <p:ext uri="{BB962C8B-B14F-4D97-AF65-F5344CB8AC3E}">
        <p14:creationId xmlns:p14="http://schemas.microsoft.com/office/powerpoint/2010/main" val="2242478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7.3.3</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t</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265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348880"/>
            <a:ext cx="4482769"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478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7.3.3</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t</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266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76872"/>
            <a:ext cx="6920654"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478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r>
              <a:rPr lang="en-US" altLang="zh-TW" i="1" dirty="0" smtClean="0"/>
              <a:t> F</a:t>
            </a:r>
            <a:r>
              <a:rPr lang="en-US" altLang="zh-TW" dirty="0" smtClean="0"/>
              <a:t>-</a:t>
            </a:r>
            <a:r>
              <a:rPr lang="zh-TW" altLang="zh-TW" dirty="0"/>
              <a:t>分佈與卡方分佈有關。它廣泛用於比較兩個或多個變異數的應用中。</a:t>
            </a:r>
            <a:endParaRPr lang="zh-TW" altLang="en-US" dirty="0"/>
          </a:p>
        </p:txBody>
      </p:sp>
      <p:pic>
        <p:nvPicPr>
          <p:cNvPr id="268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08920"/>
            <a:ext cx="7533889"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2725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269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844824"/>
            <a:ext cx="7307305" cy="4105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6252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r>
              <a:rPr lang="zh-TW" altLang="zh-TW" dirty="0"/>
              <a:t>對於幾個</a:t>
            </a:r>
            <a:r>
              <a:rPr lang="en-US" altLang="zh-TW" i="1" dirty="0"/>
              <a:t>m</a:t>
            </a:r>
            <a:r>
              <a:rPr lang="zh-TW" altLang="zh-TW" dirty="0"/>
              <a:t>和</a:t>
            </a:r>
            <a:r>
              <a:rPr lang="en-US" altLang="zh-TW" i="1" dirty="0"/>
              <a:t>n</a:t>
            </a:r>
            <a:r>
              <a:rPr lang="zh-TW" altLang="zh-TW" dirty="0"/>
              <a:t>的值，典型的</a:t>
            </a:r>
            <a:r>
              <a:rPr lang="en-US" altLang="zh-TW" i="1" dirty="0"/>
              <a:t>F</a:t>
            </a:r>
            <a:r>
              <a:rPr lang="en-US" altLang="zh-TW" dirty="0"/>
              <a:t>-</a:t>
            </a:r>
            <a:r>
              <a:rPr lang="zh-TW" altLang="zh-TW" dirty="0"/>
              <a:t>分佈的</a:t>
            </a:r>
            <a:r>
              <a:rPr lang="en-US" altLang="zh-TW" dirty="0"/>
              <a:t>PDF</a:t>
            </a:r>
            <a:r>
              <a:rPr lang="zh-TW" altLang="zh-TW" dirty="0"/>
              <a:t>顯示於圖</a:t>
            </a:r>
            <a:r>
              <a:rPr lang="en-US" altLang="zh-TW" dirty="0"/>
              <a:t>7.9</a:t>
            </a:r>
            <a:r>
              <a:rPr lang="zh-TW" altLang="zh-TW" dirty="0"/>
              <a:t>中。可以觀察到</a:t>
            </a:r>
            <a:r>
              <a:rPr lang="en-US" altLang="zh-TW" i="1" dirty="0"/>
              <a:t>F</a:t>
            </a:r>
            <a:r>
              <a:rPr lang="en-US" altLang="zh-TW" dirty="0"/>
              <a:t>-</a:t>
            </a:r>
            <a:r>
              <a:rPr lang="zh-TW" altLang="zh-TW" dirty="0"/>
              <a:t>分佈的幾個性質。</a:t>
            </a:r>
            <a:r>
              <a:rPr lang="en-US" altLang="zh-TW" dirty="0"/>
              <a:t>(1) </a:t>
            </a:r>
            <a:r>
              <a:rPr lang="en-US" altLang="zh-TW" i="1" dirty="0"/>
              <a:t>F</a:t>
            </a:r>
            <a:r>
              <a:rPr lang="zh-TW" altLang="zh-TW" dirty="0"/>
              <a:t>的分佈不是對稱的且事實上是向右偏斜的</a:t>
            </a:r>
            <a:r>
              <a:rPr lang="en-US" altLang="zh-TW" dirty="0"/>
              <a:t> (right-skewed)</a:t>
            </a:r>
            <a:r>
              <a:rPr lang="zh-TW" altLang="zh-TW" dirty="0"/>
              <a:t>。</a:t>
            </a:r>
            <a:r>
              <a:rPr lang="en-US" altLang="zh-TW" dirty="0"/>
              <a:t>(2) </a:t>
            </a:r>
            <a:r>
              <a:rPr lang="zh-TW" altLang="zh-TW" dirty="0"/>
              <a:t>因為隨機變數</a:t>
            </a:r>
            <a:r>
              <a:rPr lang="en-US" altLang="zh-TW" i="1" dirty="0"/>
              <a:t>F</a:t>
            </a:r>
            <a:r>
              <a:rPr lang="zh-TW" altLang="zh-TW" dirty="0"/>
              <a:t>是兩個非負值的量的比值，所以它不會有負值。</a:t>
            </a:r>
            <a:r>
              <a:rPr lang="en-US" altLang="zh-TW" dirty="0"/>
              <a:t>(3) </a:t>
            </a:r>
            <a:r>
              <a:rPr lang="en-US" altLang="zh-TW" i="1" dirty="0"/>
              <a:t>F</a:t>
            </a:r>
            <a:r>
              <a:rPr lang="en-US" altLang="zh-TW" dirty="0"/>
              <a:t>-</a:t>
            </a:r>
            <a:r>
              <a:rPr lang="zh-TW" altLang="zh-TW" dirty="0"/>
              <a:t>分佈的形狀與所涉及的自由度有關。</a:t>
            </a:r>
            <a:r>
              <a:rPr lang="en-US" altLang="zh-TW" dirty="0"/>
              <a:t>(4) </a:t>
            </a:r>
            <a:r>
              <a:rPr lang="zh-TW" altLang="zh-TW" dirty="0"/>
              <a:t>當自由度增加時，分佈的偏斜程度會減少；事實上，在當</a:t>
            </a:r>
            <a:r>
              <a:rPr lang="en-US" altLang="zh-TW" dirty="0"/>
              <a:t> </a:t>
            </a:r>
            <a:r>
              <a:rPr lang="en-US" altLang="zh-TW" dirty="0" smtClean="0"/>
              <a:t>                         </a:t>
            </a:r>
            <a:r>
              <a:rPr lang="en-US" altLang="zh-TW" dirty="0" err="1" smtClean="0"/>
              <a:t>時的極端情況下</a:t>
            </a:r>
            <a:r>
              <a:rPr lang="en-US" altLang="zh-TW" dirty="0" err="1"/>
              <a:t>，</a:t>
            </a:r>
            <a:r>
              <a:rPr lang="en-US" altLang="zh-TW" i="1" dirty="0" err="1"/>
              <a:t>F</a:t>
            </a:r>
            <a:r>
              <a:rPr lang="en-US" altLang="zh-TW" dirty="0" err="1"/>
              <a:t>-分佈趨近於常態分佈，而此分佈是對稱於其平均值的</a:t>
            </a:r>
            <a:r>
              <a:rPr lang="en-US" altLang="zh-TW" dirty="0"/>
              <a:t>。</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585088623"/>
              </p:ext>
            </p:extLst>
          </p:nvPr>
        </p:nvGraphicFramePr>
        <p:xfrm>
          <a:off x="4104000" y="3445200"/>
          <a:ext cx="1905750" cy="396000"/>
        </p:xfrm>
        <a:graphic>
          <a:graphicData uri="http://schemas.openxmlformats.org/presentationml/2006/ole">
            <mc:AlternateContent xmlns:mc="http://schemas.openxmlformats.org/markup-compatibility/2006">
              <mc:Choice xmlns:v="urn:schemas-microsoft-com:vml" Requires="v">
                <p:oleObj spid="_x0000_s271365" name="Equation" r:id="rId3" imgW="977760" imgH="203040" progId="Equation.DSMT4">
                  <p:embed/>
                </p:oleObj>
              </mc:Choice>
              <mc:Fallback>
                <p:oleObj name="Equation" r:id="rId3" imgW="977760" imgH="203040" progId="Equation.DSMT4">
                  <p:embed/>
                  <p:pic>
                    <p:nvPicPr>
                      <p:cNvPr id="0" name=""/>
                      <p:cNvPicPr/>
                      <p:nvPr/>
                    </p:nvPicPr>
                    <p:blipFill>
                      <a:blip r:embed="rId4"/>
                      <a:stretch>
                        <a:fillRect/>
                      </a:stretch>
                    </p:blipFill>
                    <p:spPr>
                      <a:xfrm>
                        <a:off x="4104000" y="3445200"/>
                        <a:ext cx="1905750" cy="396000"/>
                      </a:xfrm>
                      <a:prstGeom prst="rect">
                        <a:avLst/>
                      </a:prstGeom>
                    </p:spPr>
                  </p:pic>
                </p:oleObj>
              </mc:Fallback>
            </mc:AlternateContent>
          </a:graphicData>
        </a:graphic>
      </p:graphicFrame>
    </p:spTree>
    <p:extLst>
      <p:ext uri="{BB962C8B-B14F-4D97-AF65-F5344CB8AC3E}">
        <p14:creationId xmlns:p14="http://schemas.microsoft.com/office/powerpoint/2010/main" val="20296252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270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484784"/>
            <a:ext cx="676323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625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31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7123851"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8443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r>
              <a:rPr lang="zh-TW" altLang="zh-TW" dirty="0"/>
              <a:t>令</a:t>
            </a:r>
            <a:r>
              <a:rPr lang="en-US" altLang="zh-TW" dirty="0"/>
              <a:t> </a:t>
            </a:r>
            <a:r>
              <a:rPr lang="en-US" altLang="zh-TW" dirty="0" smtClean="0"/>
              <a:t>    </a:t>
            </a:r>
            <a:r>
              <a:rPr lang="zh-TW" altLang="zh-TW" dirty="0" smtClean="0"/>
              <a:t>為</a:t>
            </a:r>
            <a:r>
              <a:rPr lang="en-US" altLang="zh-TW" i="1" dirty="0"/>
              <a:t>F</a:t>
            </a:r>
            <a:r>
              <a:rPr lang="zh-TW" altLang="zh-TW" dirty="0"/>
              <a:t>值且在該值以上的面積</a:t>
            </a:r>
            <a:r>
              <a:rPr lang="zh-TW" altLang="zh-TW" dirty="0" smtClean="0"/>
              <a:t>等於</a:t>
            </a:r>
            <a:r>
              <a:rPr lang="en-US" altLang="zh-TW" dirty="0" smtClean="0"/>
              <a:t>     ( </a:t>
            </a:r>
            <a:r>
              <a:rPr lang="zh-TW" altLang="zh-TW" dirty="0"/>
              <a:t>或</a:t>
            </a:r>
            <a:r>
              <a:rPr lang="en-US" altLang="zh-TW" dirty="0"/>
              <a:t>alpha )</a:t>
            </a:r>
            <a:r>
              <a:rPr lang="zh-TW" altLang="zh-TW" dirty="0"/>
              <a:t>，如圖</a:t>
            </a:r>
            <a:r>
              <a:rPr lang="en-US" altLang="zh-TW" dirty="0"/>
              <a:t>7.10</a:t>
            </a:r>
            <a:r>
              <a:rPr lang="zh-TW" altLang="zh-TW" dirty="0"/>
              <a:t>所示。</a:t>
            </a:r>
            <a:r>
              <a:rPr lang="zh-TW" altLang="zh-TW" dirty="0" smtClean="0"/>
              <a:t>對於</a:t>
            </a:r>
            <a:r>
              <a:rPr lang="en-US" altLang="zh-TW" dirty="0" smtClean="0"/>
              <a:t>           </a:t>
            </a:r>
            <a:r>
              <a:rPr lang="zh-TW" altLang="zh-TW" dirty="0" smtClean="0"/>
              <a:t>不同</a:t>
            </a:r>
            <a:r>
              <a:rPr lang="zh-TW" altLang="zh-TW" dirty="0"/>
              <a:t>的組合，表</a:t>
            </a:r>
            <a:r>
              <a:rPr lang="en-US" altLang="zh-TW" dirty="0"/>
              <a:t>A.4</a:t>
            </a:r>
            <a:r>
              <a:rPr lang="zh-TW" altLang="zh-TW" dirty="0"/>
              <a:t>只顯示</a:t>
            </a:r>
            <a:r>
              <a:rPr lang="en-US" altLang="zh-TW" dirty="0"/>
              <a:t> </a:t>
            </a:r>
            <a:r>
              <a:rPr lang="en-US" altLang="zh-TW" dirty="0" smtClean="0"/>
              <a:t>           </a:t>
            </a:r>
            <a:r>
              <a:rPr lang="zh-TW" altLang="zh-TW" dirty="0" smtClean="0"/>
              <a:t>、</a:t>
            </a:r>
            <a:r>
              <a:rPr lang="en-US" altLang="zh-TW" dirty="0" smtClean="0"/>
              <a:t>        </a:t>
            </a:r>
          </a:p>
          <a:p>
            <a:pPr marL="0" indent="0">
              <a:spcBef>
                <a:spcPts val="0"/>
              </a:spcBef>
              <a:buNone/>
            </a:pPr>
            <a:r>
              <a:rPr lang="en-US" altLang="zh-TW" dirty="0" smtClean="0"/>
              <a:t>    </a:t>
            </a:r>
            <a:r>
              <a:rPr lang="zh-TW" altLang="zh-TW" dirty="0" smtClean="0"/>
              <a:t>、</a:t>
            </a:r>
            <a:r>
              <a:rPr lang="en-US" altLang="zh-TW" dirty="0" smtClean="0"/>
              <a:t>                 </a:t>
            </a:r>
            <a:r>
              <a:rPr lang="zh-TW" altLang="zh-TW" dirty="0" smtClean="0"/>
              <a:t>以及</a:t>
            </a:r>
            <a:r>
              <a:rPr lang="en-US" altLang="zh-TW" dirty="0" smtClean="0"/>
              <a:t>               </a:t>
            </a:r>
            <a:r>
              <a:rPr lang="zh-TW" altLang="zh-TW" dirty="0" smtClean="0"/>
              <a:t>時的</a:t>
            </a:r>
            <a:r>
              <a:rPr lang="en-US" altLang="zh-TW" dirty="0" smtClean="0"/>
              <a:t>    </a:t>
            </a:r>
            <a:r>
              <a:rPr lang="zh-TW" altLang="zh-TW" dirty="0" smtClean="0"/>
              <a:t>。</a:t>
            </a:r>
            <a:r>
              <a:rPr lang="zh-TW" altLang="zh-TW" dirty="0"/>
              <a:t>例如當</a:t>
            </a:r>
            <a:r>
              <a:rPr lang="en-US" altLang="zh-TW" dirty="0"/>
              <a:t> </a:t>
            </a:r>
            <a:r>
              <a:rPr lang="en-US" altLang="zh-TW" dirty="0" smtClean="0"/>
              <a:t>         </a:t>
            </a:r>
            <a:r>
              <a:rPr lang="zh-TW" altLang="zh-TW" dirty="0" smtClean="0"/>
              <a:t>和</a:t>
            </a:r>
            <a:r>
              <a:rPr lang="en-US" altLang="zh-TW" dirty="0" smtClean="0"/>
              <a:t>           </a:t>
            </a:r>
            <a:r>
              <a:rPr lang="zh-TW" altLang="zh-TW" dirty="0" smtClean="0"/>
              <a:t>時，</a:t>
            </a:r>
            <a:endParaRPr lang="en-US" altLang="zh-TW" dirty="0" smtClean="0"/>
          </a:p>
          <a:p>
            <a:pPr marL="0" indent="0">
              <a:spcBef>
                <a:spcPts val="0"/>
              </a:spcBef>
              <a:buNone/>
            </a:pPr>
            <a:r>
              <a:rPr lang="en-US" altLang="zh-TW" dirty="0"/>
              <a:t> </a:t>
            </a:r>
            <a:r>
              <a:rPr lang="en-US" altLang="zh-TW" dirty="0" smtClean="0"/>
              <a:t>                        </a:t>
            </a:r>
            <a:r>
              <a:rPr lang="zh-TW" altLang="zh-TW" dirty="0" smtClean="0"/>
              <a:t>。</a:t>
            </a:r>
            <a:r>
              <a:rPr lang="zh-TW" altLang="zh-TW" dirty="0"/>
              <a:t>此外，以如下所示的定理，該表格也可</a:t>
            </a:r>
            <a:r>
              <a:rPr lang="zh-TW" altLang="zh-TW" dirty="0" smtClean="0"/>
              <a:t>用來</a:t>
            </a:r>
            <a:endParaRPr lang="en-US" altLang="zh-TW" dirty="0" smtClean="0"/>
          </a:p>
          <a:p>
            <a:pPr marL="0" indent="0">
              <a:spcBef>
                <a:spcPts val="0"/>
              </a:spcBef>
              <a:buNone/>
            </a:pPr>
            <a:r>
              <a:rPr lang="en-US" altLang="zh-TW" dirty="0"/>
              <a:t> </a:t>
            </a:r>
            <a:r>
              <a:rPr lang="en-US" altLang="zh-TW" dirty="0" smtClean="0"/>
              <a:t>   </a:t>
            </a:r>
            <a:r>
              <a:rPr lang="zh-TW" altLang="zh-TW" dirty="0" smtClean="0"/>
              <a:t>求</a:t>
            </a:r>
            <a:r>
              <a:rPr lang="en-US" altLang="zh-TW" dirty="0" smtClean="0"/>
              <a:t>     </a:t>
            </a:r>
            <a:r>
              <a:rPr lang="zh-TW" altLang="zh-TW" dirty="0" smtClean="0"/>
              <a:t>、</a:t>
            </a:r>
            <a:r>
              <a:rPr lang="en-US" altLang="zh-TW" dirty="0" smtClean="0"/>
              <a:t>      </a:t>
            </a:r>
            <a:r>
              <a:rPr lang="zh-TW" altLang="zh-TW" dirty="0" smtClean="0"/>
              <a:t>、</a:t>
            </a:r>
            <a:r>
              <a:rPr lang="en-US" altLang="zh-TW" dirty="0" smtClean="0"/>
              <a:t>        </a:t>
            </a:r>
            <a:r>
              <a:rPr lang="zh-TW" altLang="zh-TW" dirty="0" smtClean="0"/>
              <a:t>以及</a:t>
            </a:r>
            <a:r>
              <a:rPr lang="en-US" altLang="zh-TW" dirty="0" smtClean="0"/>
              <a:t>       </a:t>
            </a:r>
            <a:r>
              <a:rPr lang="zh-TW" altLang="zh-TW" dirty="0"/>
              <a:t>。</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2822684221"/>
              </p:ext>
            </p:extLst>
          </p:nvPr>
        </p:nvGraphicFramePr>
        <p:xfrm>
          <a:off x="1026000" y="1440000"/>
          <a:ext cx="349412" cy="396000"/>
        </p:xfrm>
        <a:graphic>
          <a:graphicData uri="http://schemas.openxmlformats.org/presentationml/2006/ole">
            <mc:AlternateContent xmlns:mc="http://schemas.openxmlformats.org/markup-compatibility/2006">
              <mc:Choice xmlns:v="urn:schemas-microsoft-com:vml" Requires="v">
                <p:oleObj spid="_x0000_s272432" name="Equation" r:id="rId3" imgW="190440" imgH="215640" progId="Equation.DSMT4">
                  <p:embed/>
                </p:oleObj>
              </mc:Choice>
              <mc:Fallback>
                <p:oleObj name="Equation" r:id="rId3" imgW="190440" imgH="215640" progId="Equation.DSMT4">
                  <p:embed/>
                  <p:pic>
                    <p:nvPicPr>
                      <p:cNvPr id="0" name=""/>
                      <p:cNvPicPr/>
                      <p:nvPr/>
                    </p:nvPicPr>
                    <p:blipFill>
                      <a:blip r:embed="rId4"/>
                      <a:stretch>
                        <a:fillRect/>
                      </a:stretch>
                    </p:blipFill>
                    <p:spPr>
                      <a:xfrm>
                        <a:off x="1026000" y="1440000"/>
                        <a:ext cx="349412"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2362220110"/>
              </p:ext>
            </p:extLst>
          </p:nvPr>
        </p:nvGraphicFramePr>
        <p:xfrm>
          <a:off x="5580112" y="1466816"/>
          <a:ext cx="306000" cy="306000"/>
        </p:xfrm>
        <a:graphic>
          <a:graphicData uri="http://schemas.openxmlformats.org/presentationml/2006/ole">
            <mc:AlternateContent xmlns:mc="http://schemas.openxmlformats.org/markup-compatibility/2006">
              <mc:Choice xmlns:v="urn:schemas-microsoft-com:vml" Requires="v">
                <p:oleObj spid="_x0000_s272433" name="Equation" r:id="rId5" imgW="139680" imgH="139680" progId="Equation.DSMT4">
                  <p:embed/>
                </p:oleObj>
              </mc:Choice>
              <mc:Fallback>
                <p:oleObj name="Equation" r:id="rId5" imgW="139680" imgH="139680" progId="Equation.DSMT4">
                  <p:embed/>
                  <p:pic>
                    <p:nvPicPr>
                      <p:cNvPr id="0" name=""/>
                      <p:cNvPicPr/>
                      <p:nvPr/>
                    </p:nvPicPr>
                    <p:blipFill>
                      <a:blip r:embed="rId6"/>
                      <a:stretch>
                        <a:fillRect/>
                      </a:stretch>
                    </p:blipFill>
                    <p:spPr>
                      <a:xfrm>
                        <a:off x="5580112" y="1466816"/>
                        <a:ext cx="306000" cy="30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2128624578"/>
              </p:ext>
            </p:extLst>
          </p:nvPr>
        </p:nvGraphicFramePr>
        <p:xfrm>
          <a:off x="2289600" y="1825200"/>
          <a:ext cx="767250" cy="396000"/>
        </p:xfrm>
        <a:graphic>
          <a:graphicData uri="http://schemas.openxmlformats.org/presentationml/2006/ole">
            <mc:AlternateContent xmlns:mc="http://schemas.openxmlformats.org/markup-compatibility/2006">
              <mc:Choice xmlns:v="urn:schemas-microsoft-com:vml" Requires="v">
                <p:oleObj spid="_x0000_s272434" name="Equation" r:id="rId7" imgW="393480" imgH="203040" progId="Equation.DSMT4">
                  <p:embed/>
                </p:oleObj>
              </mc:Choice>
              <mc:Fallback>
                <p:oleObj name="Equation" r:id="rId7" imgW="393480" imgH="203040" progId="Equation.DSMT4">
                  <p:embed/>
                  <p:pic>
                    <p:nvPicPr>
                      <p:cNvPr id="0" name=""/>
                      <p:cNvPicPr/>
                      <p:nvPr/>
                    </p:nvPicPr>
                    <p:blipFill>
                      <a:blip r:embed="rId8"/>
                      <a:stretch>
                        <a:fillRect/>
                      </a:stretch>
                    </p:blipFill>
                    <p:spPr>
                      <a:xfrm>
                        <a:off x="2289600" y="1825200"/>
                        <a:ext cx="767250"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918269782"/>
              </p:ext>
            </p:extLst>
          </p:nvPr>
        </p:nvGraphicFramePr>
        <p:xfrm>
          <a:off x="6606000" y="1836000"/>
          <a:ext cx="973384" cy="342000"/>
        </p:xfrm>
        <a:graphic>
          <a:graphicData uri="http://schemas.openxmlformats.org/presentationml/2006/ole">
            <mc:AlternateContent xmlns:mc="http://schemas.openxmlformats.org/markup-compatibility/2006">
              <mc:Choice xmlns:v="urn:schemas-microsoft-com:vml" Requires="v">
                <p:oleObj spid="_x0000_s272435" name="Equation" r:id="rId9" imgW="469800" imgH="164880" progId="Equation.DSMT4">
                  <p:embed/>
                </p:oleObj>
              </mc:Choice>
              <mc:Fallback>
                <p:oleObj name="Equation" r:id="rId9" imgW="469800" imgH="164880" progId="Equation.DSMT4">
                  <p:embed/>
                  <p:pic>
                    <p:nvPicPr>
                      <p:cNvPr id="0" name=""/>
                      <p:cNvPicPr/>
                      <p:nvPr/>
                    </p:nvPicPr>
                    <p:blipFill>
                      <a:blip r:embed="rId10"/>
                      <a:stretch>
                        <a:fillRect/>
                      </a:stretch>
                    </p:blipFill>
                    <p:spPr>
                      <a:xfrm>
                        <a:off x="6606000" y="1836000"/>
                        <a:ext cx="973384" cy="342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3923957247"/>
              </p:ext>
            </p:extLst>
          </p:nvPr>
        </p:nvGraphicFramePr>
        <p:xfrm>
          <a:off x="7740352" y="1836000"/>
          <a:ext cx="1131231" cy="342000"/>
        </p:xfrm>
        <a:graphic>
          <a:graphicData uri="http://schemas.openxmlformats.org/presentationml/2006/ole">
            <mc:AlternateContent xmlns:mc="http://schemas.openxmlformats.org/markup-compatibility/2006">
              <mc:Choice xmlns:v="urn:schemas-microsoft-com:vml" Requires="v">
                <p:oleObj spid="_x0000_s272436" name="Equation" r:id="rId11" imgW="545760" imgH="164880" progId="Equation.DSMT4">
                  <p:embed/>
                </p:oleObj>
              </mc:Choice>
              <mc:Fallback>
                <p:oleObj name="Equation" r:id="rId11" imgW="545760" imgH="164880" progId="Equation.DSMT4">
                  <p:embed/>
                  <p:pic>
                    <p:nvPicPr>
                      <p:cNvPr id="0" name=""/>
                      <p:cNvPicPr/>
                      <p:nvPr/>
                    </p:nvPicPr>
                    <p:blipFill>
                      <a:blip r:embed="rId12"/>
                      <a:stretch>
                        <a:fillRect/>
                      </a:stretch>
                    </p:blipFill>
                    <p:spPr>
                      <a:xfrm>
                        <a:off x="7740352" y="1836000"/>
                        <a:ext cx="1131231" cy="342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3650477833"/>
              </p:ext>
            </p:extLst>
          </p:nvPr>
        </p:nvGraphicFramePr>
        <p:xfrm>
          <a:off x="1026000" y="2250000"/>
          <a:ext cx="1292970" cy="342000"/>
        </p:xfrm>
        <a:graphic>
          <a:graphicData uri="http://schemas.openxmlformats.org/presentationml/2006/ole">
            <mc:AlternateContent xmlns:mc="http://schemas.openxmlformats.org/markup-compatibility/2006">
              <mc:Choice xmlns:v="urn:schemas-microsoft-com:vml" Requires="v">
                <p:oleObj spid="_x0000_s272437" name="Equation" r:id="rId13" imgW="622080" imgH="164880" progId="Equation.DSMT4">
                  <p:embed/>
                </p:oleObj>
              </mc:Choice>
              <mc:Fallback>
                <p:oleObj name="Equation" r:id="rId13" imgW="622080" imgH="164880" progId="Equation.DSMT4">
                  <p:embed/>
                  <p:pic>
                    <p:nvPicPr>
                      <p:cNvPr id="0" name=""/>
                      <p:cNvPicPr/>
                      <p:nvPr/>
                    </p:nvPicPr>
                    <p:blipFill>
                      <a:blip r:embed="rId14"/>
                      <a:stretch>
                        <a:fillRect/>
                      </a:stretch>
                    </p:blipFill>
                    <p:spPr>
                      <a:xfrm>
                        <a:off x="1026000" y="2250000"/>
                        <a:ext cx="1292970" cy="342000"/>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881731935"/>
              </p:ext>
            </p:extLst>
          </p:nvPr>
        </p:nvGraphicFramePr>
        <p:xfrm>
          <a:off x="2934000" y="2250000"/>
          <a:ext cx="1104923" cy="342000"/>
        </p:xfrm>
        <a:graphic>
          <a:graphicData uri="http://schemas.openxmlformats.org/presentationml/2006/ole">
            <mc:AlternateContent xmlns:mc="http://schemas.openxmlformats.org/markup-compatibility/2006">
              <mc:Choice xmlns:v="urn:schemas-microsoft-com:vml" Requires="v">
                <p:oleObj spid="_x0000_s272438" name="Equation" r:id="rId15" imgW="533160" imgH="164880" progId="Equation.DSMT4">
                  <p:embed/>
                </p:oleObj>
              </mc:Choice>
              <mc:Fallback>
                <p:oleObj name="Equation" r:id="rId15" imgW="533160" imgH="164880" progId="Equation.DSMT4">
                  <p:embed/>
                  <p:pic>
                    <p:nvPicPr>
                      <p:cNvPr id="0" name=""/>
                      <p:cNvPicPr/>
                      <p:nvPr/>
                    </p:nvPicPr>
                    <p:blipFill>
                      <a:blip r:embed="rId16"/>
                      <a:stretch>
                        <a:fillRect/>
                      </a:stretch>
                    </p:blipFill>
                    <p:spPr>
                      <a:xfrm>
                        <a:off x="2934000" y="2250000"/>
                        <a:ext cx="1104923" cy="342000"/>
                      </a:xfrm>
                      <a:prstGeom prst="rect">
                        <a:avLst/>
                      </a:prstGeom>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252729101"/>
              </p:ext>
            </p:extLst>
          </p:nvPr>
        </p:nvGraphicFramePr>
        <p:xfrm>
          <a:off x="4716016" y="2240912"/>
          <a:ext cx="349412" cy="396000"/>
        </p:xfrm>
        <a:graphic>
          <a:graphicData uri="http://schemas.openxmlformats.org/presentationml/2006/ole">
            <mc:AlternateContent xmlns:mc="http://schemas.openxmlformats.org/markup-compatibility/2006">
              <mc:Choice xmlns:v="urn:schemas-microsoft-com:vml" Requires="v">
                <p:oleObj spid="_x0000_s272439" name="Equation" r:id="rId17" imgW="190440" imgH="215640" progId="Equation.DSMT4">
                  <p:embed/>
                </p:oleObj>
              </mc:Choice>
              <mc:Fallback>
                <p:oleObj name="Equation" r:id="rId17" imgW="190440" imgH="215640" progId="Equation.DSMT4">
                  <p:embed/>
                  <p:pic>
                    <p:nvPicPr>
                      <p:cNvPr id="0" name=""/>
                      <p:cNvPicPr/>
                      <p:nvPr/>
                    </p:nvPicPr>
                    <p:blipFill>
                      <a:blip r:embed="rId18"/>
                      <a:stretch>
                        <a:fillRect/>
                      </a:stretch>
                    </p:blipFill>
                    <p:spPr>
                      <a:xfrm>
                        <a:off x="4716016" y="2240912"/>
                        <a:ext cx="349412" cy="396000"/>
                      </a:xfrm>
                      <a:prstGeom prst="rect">
                        <a:avLst/>
                      </a:prstGeom>
                    </p:spPr>
                  </p:pic>
                </p:oleObj>
              </mc:Fallback>
            </mc:AlternateContent>
          </a:graphicData>
        </a:graphic>
      </p:graphicFrame>
      <p:graphicFrame>
        <p:nvGraphicFramePr>
          <p:cNvPr id="12" name="物件 11"/>
          <p:cNvGraphicFramePr>
            <a:graphicFrameLocks noChangeAspect="1"/>
          </p:cNvGraphicFramePr>
          <p:nvPr>
            <p:extLst>
              <p:ext uri="{D42A27DB-BD31-4B8C-83A1-F6EECF244321}">
                <p14:modId xmlns:p14="http://schemas.microsoft.com/office/powerpoint/2010/main" val="1685819759"/>
              </p:ext>
            </p:extLst>
          </p:nvPr>
        </p:nvGraphicFramePr>
        <p:xfrm>
          <a:off x="6228184" y="2276872"/>
          <a:ext cx="744000" cy="360000"/>
        </p:xfrm>
        <a:graphic>
          <a:graphicData uri="http://schemas.openxmlformats.org/presentationml/2006/ole">
            <mc:AlternateContent xmlns:mc="http://schemas.openxmlformats.org/markup-compatibility/2006">
              <mc:Choice xmlns:v="urn:schemas-microsoft-com:vml" Requires="v">
                <p:oleObj spid="_x0000_s272440" name="Equation" r:id="rId19" imgW="393480" imgH="190440" progId="Equation.DSMT4">
                  <p:embed/>
                </p:oleObj>
              </mc:Choice>
              <mc:Fallback>
                <p:oleObj name="Equation" r:id="rId19" imgW="393480" imgH="190440" progId="Equation.DSMT4">
                  <p:embed/>
                  <p:pic>
                    <p:nvPicPr>
                      <p:cNvPr id="0" name=""/>
                      <p:cNvPicPr/>
                      <p:nvPr/>
                    </p:nvPicPr>
                    <p:blipFill>
                      <a:blip r:embed="rId20"/>
                      <a:stretch>
                        <a:fillRect/>
                      </a:stretch>
                    </p:blipFill>
                    <p:spPr>
                      <a:xfrm>
                        <a:off x="6228184" y="2276872"/>
                        <a:ext cx="744000" cy="360000"/>
                      </a:xfrm>
                      <a:prstGeom prst="rect">
                        <a:avLst/>
                      </a:prstGeom>
                    </p:spPr>
                  </p:pic>
                </p:oleObj>
              </mc:Fallback>
            </mc:AlternateContent>
          </a:graphicData>
        </a:graphic>
      </p:graphicFrame>
      <p:graphicFrame>
        <p:nvGraphicFramePr>
          <p:cNvPr id="13" name="物件 12"/>
          <p:cNvGraphicFramePr>
            <a:graphicFrameLocks noChangeAspect="1"/>
          </p:cNvGraphicFramePr>
          <p:nvPr>
            <p:extLst>
              <p:ext uri="{D42A27DB-BD31-4B8C-83A1-F6EECF244321}">
                <p14:modId xmlns:p14="http://schemas.microsoft.com/office/powerpoint/2010/main" val="3244978472"/>
              </p:ext>
            </p:extLst>
          </p:nvPr>
        </p:nvGraphicFramePr>
        <p:xfrm>
          <a:off x="7308392" y="2268000"/>
          <a:ext cx="792000" cy="360000"/>
        </p:xfrm>
        <a:graphic>
          <a:graphicData uri="http://schemas.openxmlformats.org/presentationml/2006/ole">
            <mc:AlternateContent xmlns:mc="http://schemas.openxmlformats.org/markup-compatibility/2006">
              <mc:Choice xmlns:v="urn:schemas-microsoft-com:vml" Requires="v">
                <p:oleObj spid="_x0000_s272441" name="Equation" r:id="rId21" imgW="419040" imgH="190440" progId="Equation.DSMT4">
                  <p:embed/>
                </p:oleObj>
              </mc:Choice>
              <mc:Fallback>
                <p:oleObj name="Equation" r:id="rId21" imgW="419040" imgH="190440" progId="Equation.DSMT4">
                  <p:embed/>
                  <p:pic>
                    <p:nvPicPr>
                      <p:cNvPr id="0" name=""/>
                      <p:cNvPicPr/>
                      <p:nvPr/>
                    </p:nvPicPr>
                    <p:blipFill>
                      <a:blip r:embed="rId22"/>
                      <a:stretch>
                        <a:fillRect/>
                      </a:stretch>
                    </p:blipFill>
                    <p:spPr>
                      <a:xfrm>
                        <a:off x="7308392" y="2268000"/>
                        <a:ext cx="792000" cy="360000"/>
                      </a:xfrm>
                      <a:prstGeom prst="rect">
                        <a:avLst/>
                      </a:prstGeom>
                    </p:spPr>
                  </p:pic>
                </p:oleObj>
              </mc:Fallback>
            </mc:AlternateContent>
          </a:graphicData>
        </a:graphic>
      </p:graphicFrame>
      <p:graphicFrame>
        <p:nvGraphicFramePr>
          <p:cNvPr id="14" name="物件 13"/>
          <p:cNvGraphicFramePr>
            <a:graphicFrameLocks noChangeAspect="1"/>
          </p:cNvGraphicFramePr>
          <p:nvPr>
            <p:extLst>
              <p:ext uri="{D42A27DB-BD31-4B8C-83A1-F6EECF244321}">
                <p14:modId xmlns:p14="http://schemas.microsoft.com/office/powerpoint/2010/main" val="3502534093"/>
              </p:ext>
            </p:extLst>
          </p:nvPr>
        </p:nvGraphicFramePr>
        <p:xfrm>
          <a:off x="730332" y="2636912"/>
          <a:ext cx="1607294" cy="414000"/>
        </p:xfrm>
        <a:graphic>
          <a:graphicData uri="http://schemas.openxmlformats.org/presentationml/2006/ole">
            <mc:AlternateContent xmlns:mc="http://schemas.openxmlformats.org/markup-compatibility/2006">
              <mc:Choice xmlns:v="urn:schemas-microsoft-com:vml" Requires="v">
                <p:oleObj spid="_x0000_s272442" name="Equation" r:id="rId23" imgW="838080" imgH="215640" progId="Equation.DSMT4">
                  <p:embed/>
                </p:oleObj>
              </mc:Choice>
              <mc:Fallback>
                <p:oleObj name="Equation" r:id="rId23" imgW="838080" imgH="215640" progId="Equation.DSMT4">
                  <p:embed/>
                  <p:pic>
                    <p:nvPicPr>
                      <p:cNvPr id="0" name=""/>
                      <p:cNvPicPr/>
                      <p:nvPr/>
                    </p:nvPicPr>
                    <p:blipFill>
                      <a:blip r:embed="rId24"/>
                      <a:stretch>
                        <a:fillRect/>
                      </a:stretch>
                    </p:blipFill>
                    <p:spPr>
                      <a:xfrm>
                        <a:off x="730332" y="2636912"/>
                        <a:ext cx="1607294" cy="414000"/>
                      </a:xfrm>
                      <a:prstGeom prst="rect">
                        <a:avLst/>
                      </a:prstGeom>
                    </p:spPr>
                  </p:pic>
                </p:oleObj>
              </mc:Fallback>
            </mc:AlternateContent>
          </a:graphicData>
        </a:graphic>
      </p:graphicFrame>
      <p:graphicFrame>
        <p:nvGraphicFramePr>
          <p:cNvPr id="15" name="物件 14"/>
          <p:cNvGraphicFramePr>
            <a:graphicFrameLocks noChangeAspect="1"/>
          </p:cNvGraphicFramePr>
          <p:nvPr>
            <p:extLst>
              <p:ext uri="{D42A27DB-BD31-4B8C-83A1-F6EECF244321}">
                <p14:modId xmlns:p14="http://schemas.microsoft.com/office/powerpoint/2010/main" val="2451916878"/>
              </p:ext>
            </p:extLst>
          </p:nvPr>
        </p:nvGraphicFramePr>
        <p:xfrm>
          <a:off x="1043608" y="3033000"/>
          <a:ext cx="419294" cy="396000"/>
        </p:xfrm>
        <a:graphic>
          <a:graphicData uri="http://schemas.openxmlformats.org/presentationml/2006/ole">
            <mc:AlternateContent xmlns:mc="http://schemas.openxmlformats.org/markup-compatibility/2006">
              <mc:Choice xmlns:v="urn:schemas-microsoft-com:vml" Requires="v">
                <p:oleObj spid="_x0000_s272443" name="Equation" r:id="rId25" imgW="228600" imgH="215640" progId="Equation.DSMT4">
                  <p:embed/>
                </p:oleObj>
              </mc:Choice>
              <mc:Fallback>
                <p:oleObj name="Equation" r:id="rId25" imgW="228600" imgH="215640" progId="Equation.DSMT4">
                  <p:embed/>
                  <p:pic>
                    <p:nvPicPr>
                      <p:cNvPr id="0" name=""/>
                      <p:cNvPicPr/>
                      <p:nvPr/>
                    </p:nvPicPr>
                    <p:blipFill>
                      <a:blip r:embed="rId26"/>
                      <a:stretch>
                        <a:fillRect/>
                      </a:stretch>
                    </p:blipFill>
                    <p:spPr>
                      <a:xfrm>
                        <a:off x="1043608" y="3033000"/>
                        <a:ext cx="419294" cy="396000"/>
                      </a:xfrm>
                      <a:prstGeom prst="rect">
                        <a:avLst/>
                      </a:prstGeom>
                    </p:spPr>
                  </p:pic>
                </p:oleObj>
              </mc:Fallback>
            </mc:AlternateContent>
          </a:graphicData>
        </a:graphic>
      </p:graphicFrame>
      <p:graphicFrame>
        <p:nvGraphicFramePr>
          <p:cNvPr id="16" name="物件 15"/>
          <p:cNvGraphicFramePr>
            <a:graphicFrameLocks noChangeAspect="1"/>
          </p:cNvGraphicFramePr>
          <p:nvPr>
            <p:extLst>
              <p:ext uri="{D42A27DB-BD31-4B8C-83A1-F6EECF244321}">
                <p14:modId xmlns:p14="http://schemas.microsoft.com/office/powerpoint/2010/main" val="3161396078"/>
              </p:ext>
            </p:extLst>
          </p:nvPr>
        </p:nvGraphicFramePr>
        <p:xfrm>
          <a:off x="1691680" y="3068960"/>
          <a:ext cx="512470" cy="396000"/>
        </p:xfrm>
        <a:graphic>
          <a:graphicData uri="http://schemas.openxmlformats.org/presentationml/2006/ole">
            <mc:AlternateContent xmlns:mc="http://schemas.openxmlformats.org/markup-compatibility/2006">
              <mc:Choice xmlns:v="urn:schemas-microsoft-com:vml" Requires="v">
                <p:oleObj spid="_x0000_s272444" name="Equation" r:id="rId27" imgW="279360" imgH="215640" progId="Equation.DSMT4">
                  <p:embed/>
                </p:oleObj>
              </mc:Choice>
              <mc:Fallback>
                <p:oleObj name="Equation" r:id="rId27" imgW="279360" imgH="215640" progId="Equation.DSMT4">
                  <p:embed/>
                  <p:pic>
                    <p:nvPicPr>
                      <p:cNvPr id="0" name=""/>
                      <p:cNvPicPr/>
                      <p:nvPr/>
                    </p:nvPicPr>
                    <p:blipFill>
                      <a:blip r:embed="rId28"/>
                      <a:stretch>
                        <a:fillRect/>
                      </a:stretch>
                    </p:blipFill>
                    <p:spPr>
                      <a:xfrm>
                        <a:off x="1691680" y="3068960"/>
                        <a:ext cx="512470" cy="396000"/>
                      </a:xfrm>
                      <a:prstGeom prst="rect">
                        <a:avLst/>
                      </a:prstGeom>
                    </p:spPr>
                  </p:pic>
                </p:oleObj>
              </mc:Fallback>
            </mc:AlternateContent>
          </a:graphicData>
        </a:graphic>
      </p:graphicFrame>
      <p:graphicFrame>
        <p:nvGraphicFramePr>
          <p:cNvPr id="17" name="物件 16"/>
          <p:cNvGraphicFramePr>
            <a:graphicFrameLocks noChangeAspect="1"/>
          </p:cNvGraphicFramePr>
          <p:nvPr>
            <p:extLst>
              <p:ext uri="{D42A27DB-BD31-4B8C-83A1-F6EECF244321}">
                <p14:modId xmlns:p14="http://schemas.microsoft.com/office/powerpoint/2010/main" val="222219498"/>
              </p:ext>
            </p:extLst>
          </p:nvPr>
        </p:nvGraphicFramePr>
        <p:xfrm>
          <a:off x="2411760" y="3068960"/>
          <a:ext cx="652235" cy="396000"/>
        </p:xfrm>
        <a:graphic>
          <a:graphicData uri="http://schemas.openxmlformats.org/presentationml/2006/ole">
            <mc:AlternateContent xmlns:mc="http://schemas.openxmlformats.org/markup-compatibility/2006">
              <mc:Choice xmlns:v="urn:schemas-microsoft-com:vml" Requires="v">
                <p:oleObj spid="_x0000_s272445" name="Equation" r:id="rId29" imgW="355320" imgH="215640" progId="Equation.DSMT4">
                  <p:embed/>
                </p:oleObj>
              </mc:Choice>
              <mc:Fallback>
                <p:oleObj name="Equation" r:id="rId29" imgW="355320" imgH="215640" progId="Equation.DSMT4">
                  <p:embed/>
                  <p:pic>
                    <p:nvPicPr>
                      <p:cNvPr id="0" name=""/>
                      <p:cNvPicPr/>
                      <p:nvPr/>
                    </p:nvPicPr>
                    <p:blipFill>
                      <a:blip r:embed="rId30"/>
                      <a:stretch>
                        <a:fillRect/>
                      </a:stretch>
                    </p:blipFill>
                    <p:spPr>
                      <a:xfrm>
                        <a:off x="2411760" y="3068960"/>
                        <a:ext cx="652235" cy="396000"/>
                      </a:xfrm>
                      <a:prstGeom prst="rect">
                        <a:avLst/>
                      </a:prstGeom>
                    </p:spPr>
                  </p:pic>
                </p:oleObj>
              </mc:Fallback>
            </mc:AlternateContent>
          </a:graphicData>
        </a:graphic>
      </p:graphicFrame>
      <p:graphicFrame>
        <p:nvGraphicFramePr>
          <p:cNvPr id="18" name="物件 17"/>
          <p:cNvGraphicFramePr>
            <a:graphicFrameLocks noChangeAspect="1"/>
          </p:cNvGraphicFramePr>
          <p:nvPr>
            <p:extLst>
              <p:ext uri="{D42A27DB-BD31-4B8C-83A1-F6EECF244321}">
                <p14:modId xmlns:p14="http://schemas.microsoft.com/office/powerpoint/2010/main" val="3595737924"/>
              </p:ext>
            </p:extLst>
          </p:nvPr>
        </p:nvGraphicFramePr>
        <p:xfrm>
          <a:off x="3771497" y="3068960"/>
          <a:ext cx="512471" cy="396000"/>
        </p:xfrm>
        <a:graphic>
          <a:graphicData uri="http://schemas.openxmlformats.org/presentationml/2006/ole">
            <mc:AlternateContent xmlns:mc="http://schemas.openxmlformats.org/markup-compatibility/2006">
              <mc:Choice xmlns:v="urn:schemas-microsoft-com:vml" Requires="v">
                <p:oleObj spid="_x0000_s272446" name="Equation" r:id="rId31" imgW="279360" imgH="215640" progId="Equation.DSMT4">
                  <p:embed/>
                </p:oleObj>
              </mc:Choice>
              <mc:Fallback>
                <p:oleObj name="Equation" r:id="rId31" imgW="279360" imgH="215640" progId="Equation.DSMT4">
                  <p:embed/>
                  <p:pic>
                    <p:nvPicPr>
                      <p:cNvPr id="0" name=""/>
                      <p:cNvPicPr/>
                      <p:nvPr/>
                    </p:nvPicPr>
                    <p:blipFill>
                      <a:blip r:embed="rId32"/>
                      <a:stretch>
                        <a:fillRect/>
                      </a:stretch>
                    </p:blipFill>
                    <p:spPr>
                      <a:xfrm>
                        <a:off x="3771497" y="3068960"/>
                        <a:ext cx="512471" cy="396000"/>
                      </a:xfrm>
                      <a:prstGeom prst="rect">
                        <a:avLst/>
                      </a:prstGeom>
                    </p:spPr>
                  </p:pic>
                </p:oleObj>
              </mc:Fallback>
            </mc:AlternateContent>
          </a:graphicData>
        </a:graphic>
      </p:graphicFrame>
    </p:spTree>
    <p:extLst>
      <p:ext uri="{BB962C8B-B14F-4D97-AF65-F5344CB8AC3E}">
        <p14:creationId xmlns:p14="http://schemas.microsoft.com/office/powerpoint/2010/main" val="20296252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4"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179" y="1701354"/>
            <a:ext cx="6188189"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6252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273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780928"/>
            <a:ext cx="7205015"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72787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274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132856"/>
            <a:ext cx="7512162"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16999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r>
              <a:rPr lang="en-US" altLang="zh-TW" i="1" dirty="0" smtClean="0"/>
              <a:t> F</a:t>
            </a:r>
            <a:r>
              <a:rPr lang="en-US" altLang="zh-TW" dirty="0" smtClean="0"/>
              <a:t>-</a:t>
            </a:r>
            <a:r>
              <a:rPr lang="zh-TW" altLang="zh-TW" dirty="0"/>
              <a:t>分佈的主要用途是檢測兩個獨立的樣本是否抽取自有相同變異數的常態母體，或母體變異數的兩個獨立的估測是否是均質的</a:t>
            </a:r>
            <a:r>
              <a:rPr lang="en-US" altLang="zh-TW" dirty="0"/>
              <a:t> (homoge­neous)</a:t>
            </a:r>
            <a:r>
              <a:rPr lang="zh-TW" altLang="zh-TW" dirty="0"/>
              <a:t>。考慮分別有常態分佈</a:t>
            </a:r>
            <a:r>
              <a:rPr lang="en-US" altLang="zh-TW" dirty="0"/>
              <a:t> </a:t>
            </a:r>
            <a:r>
              <a:rPr lang="en-US" altLang="zh-TW" dirty="0" smtClean="0"/>
              <a:t>                </a:t>
            </a:r>
            <a:r>
              <a:rPr lang="zh-TW" altLang="zh-TW" dirty="0" smtClean="0"/>
              <a:t>和</a:t>
            </a:r>
            <a:r>
              <a:rPr lang="en-US" altLang="zh-TW" dirty="0" smtClean="0"/>
              <a:t> </a:t>
            </a:r>
          </a:p>
          <a:p>
            <a:pPr marL="0" indent="0">
              <a:spcBef>
                <a:spcPts val="0"/>
              </a:spcBef>
              <a:buNone/>
            </a:pPr>
            <a:r>
              <a:rPr lang="en-US" altLang="zh-TW" dirty="0"/>
              <a:t> </a:t>
            </a:r>
            <a:r>
              <a:rPr lang="en-US" altLang="zh-TW" dirty="0" smtClean="0"/>
              <a:t>                    </a:t>
            </a:r>
            <a:r>
              <a:rPr lang="zh-TW" altLang="zh-TW" dirty="0" smtClean="0"/>
              <a:t>的</a:t>
            </a:r>
            <a:r>
              <a:rPr lang="zh-TW" altLang="zh-TW" dirty="0"/>
              <a:t>兩個母體，大小</a:t>
            </a:r>
            <a:r>
              <a:rPr lang="zh-TW" altLang="zh-TW" dirty="0" smtClean="0"/>
              <a:t>為</a:t>
            </a:r>
            <a:r>
              <a:rPr lang="en-US" altLang="zh-TW" dirty="0" smtClean="0"/>
              <a:t>    </a:t>
            </a:r>
            <a:r>
              <a:rPr lang="zh-TW" altLang="zh-TW" dirty="0"/>
              <a:t>和</a:t>
            </a:r>
            <a:r>
              <a:rPr lang="en-US" altLang="zh-TW" dirty="0"/>
              <a:t> </a:t>
            </a:r>
            <a:r>
              <a:rPr lang="en-US" altLang="zh-TW" dirty="0" smtClean="0"/>
              <a:t>   </a:t>
            </a:r>
            <a:r>
              <a:rPr lang="zh-TW" altLang="zh-TW" dirty="0" smtClean="0"/>
              <a:t>的</a:t>
            </a:r>
            <a:r>
              <a:rPr lang="zh-TW" altLang="zh-TW" dirty="0"/>
              <a:t>兩個隨機樣本分別</a:t>
            </a:r>
            <a:r>
              <a:rPr lang="zh-TW" altLang="zh-TW" dirty="0" smtClean="0"/>
              <a:t>從</a:t>
            </a:r>
            <a:endParaRPr lang="en-US" altLang="zh-TW" dirty="0" smtClean="0"/>
          </a:p>
          <a:p>
            <a:pPr marL="0" indent="0">
              <a:spcBef>
                <a:spcPts val="0"/>
              </a:spcBef>
              <a:buNone/>
            </a:pPr>
            <a:r>
              <a:rPr lang="en-US" altLang="zh-TW" dirty="0"/>
              <a:t> </a:t>
            </a:r>
            <a:r>
              <a:rPr lang="en-US" altLang="zh-TW" dirty="0" smtClean="0"/>
              <a:t>   </a:t>
            </a:r>
            <a:r>
              <a:rPr lang="zh-TW" altLang="zh-TW" dirty="0" smtClean="0"/>
              <a:t>這兩</a:t>
            </a:r>
            <a:r>
              <a:rPr lang="zh-TW" altLang="zh-TW" dirty="0"/>
              <a:t>個母體中抽取出。從定理</a:t>
            </a:r>
            <a:r>
              <a:rPr lang="en-US" altLang="zh-TW" dirty="0"/>
              <a:t>7.2</a:t>
            </a:r>
            <a:r>
              <a:rPr lang="zh-TW" altLang="zh-TW" dirty="0"/>
              <a:t>，我們知道</a:t>
            </a:r>
          </a:p>
          <a:p>
            <a:endParaRPr lang="en-US" altLang="zh-TW" dirty="0" smtClean="0"/>
          </a:p>
          <a:p>
            <a:pPr>
              <a:lnSpc>
                <a:spcPts val="1600"/>
              </a:lnSpc>
            </a:pPr>
            <a:endParaRPr lang="en-US" altLang="zh-TW" dirty="0"/>
          </a:p>
          <a:p>
            <a:r>
              <a:rPr lang="zh-TW" altLang="zh-TW" dirty="0"/>
              <a:t>分別是有</a:t>
            </a:r>
            <a:r>
              <a:rPr lang="en-US" altLang="zh-TW" dirty="0"/>
              <a:t> </a:t>
            </a:r>
            <a:r>
              <a:rPr lang="en-US" altLang="zh-TW" dirty="0" smtClean="0"/>
              <a:t>                    </a:t>
            </a:r>
            <a:r>
              <a:rPr lang="zh-TW" altLang="zh-TW" dirty="0" smtClean="0"/>
              <a:t>和</a:t>
            </a:r>
            <a:r>
              <a:rPr lang="en-US" altLang="zh-TW" dirty="0" smtClean="0"/>
              <a:t>                     </a:t>
            </a:r>
            <a:r>
              <a:rPr lang="zh-TW" altLang="zh-TW" dirty="0" smtClean="0"/>
              <a:t>之</a:t>
            </a:r>
            <a:r>
              <a:rPr lang="zh-TW" altLang="zh-TW" dirty="0"/>
              <a:t>卡方分佈的隨機變數。因為樣本是隨機抽取，所以所涉及的兩個隨機變數是獨立的。遵照定義</a:t>
            </a:r>
            <a:r>
              <a:rPr lang="en-US" altLang="zh-TW" dirty="0"/>
              <a:t>7.10</a:t>
            </a:r>
            <a:r>
              <a:rPr lang="zh-TW" altLang="zh-TW" dirty="0"/>
              <a:t>，我們</a:t>
            </a:r>
            <a:r>
              <a:rPr lang="zh-TW" altLang="zh-TW" dirty="0" smtClean="0"/>
              <a:t>知道</a:t>
            </a:r>
            <a:endParaRPr lang="en-US" altLang="zh-TW" dirty="0" smtClean="0"/>
          </a:p>
          <a:p>
            <a:endParaRPr lang="en-US" altLang="zh-TW" dirty="0" smtClean="0"/>
          </a:p>
          <a:p>
            <a:pPr>
              <a:lnSpc>
                <a:spcPts val="1600"/>
              </a:lnSpc>
            </a:pPr>
            <a:endParaRPr lang="en-US" altLang="zh-TW" dirty="0"/>
          </a:p>
          <a:p>
            <a:r>
              <a:rPr lang="zh-TW" altLang="zh-TW" dirty="0"/>
              <a:t>是</a:t>
            </a:r>
            <a:r>
              <a:rPr lang="zh-TW" altLang="zh-TW" dirty="0" smtClean="0"/>
              <a:t>有</a:t>
            </a:r>
            <a:r>
              <a:rPr lang="en-US" altLang="zh-TW" dirty="0" smtClean="0"/>
              <a:t>                                 </a:t>
            </a:r>
            <a:r>
              <a:rPr lang="zh-TW" altLang="zh-TW" dirty="0"/>
              <a:t>的</a:t>
            </a:r>
            <a:r>
              <a:rPr lang="en-US" altLang="zh-TW" i="1" dirty="0"/>
              <a:t>F</a:t>
            </a:r>
            <a:r>
              <a:rPr lang="en-US" altLang="zh-TW" dirty="0"/>
              <a:t>-</a:t>
            </a:r>
            <a:r>
              <a:rPr lang="zh-TW" altLang="zh-TW" dirty="0"/>
              <a:t>分佈。</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662543217"/>
              </p:ext>
            </p:extLst>
          </p:nvPr>
        </p:nvGraphicFramePr>
        <p:xfrm>
          <a:off x="6660232" y="2186912"/>
          <a:ext cx="1250000" cy="450000"/>
        </p:xfrm>
        <a:graphic>
          <a:graphicData uri="http://schemas.openxmlformats.org/presentationml/2006/ole">
            <mc:AlternateContent xmlns:mc="http://schemas.openxmlformats.org/markup-compatibility/2006">
              <mc:Choice xmlns:v="urn:schemas-microsoft-com:vml" Requires="v">
                <p:oleObj spid="_x0000_s276500" name="Equation" r:id="rId3" imgW="634680" imgH="228600" progId="Equation.DSMT4">
                  <p:embed/>
                </p:oleObj>
              </mc:Choice>
              <mc:Fallback>
                <p:oleObj name="Equation" r:id="rId3" imgW="634680" imgH="228600" progId="Equation.DSMT4">
                  <p:embed/>
                  <p:pic>
                    <p:nvPicPr>
                      <p:cNvPr id="0" name=""/>
                      <p:cNvPicPr/>
                      <p:nvPr/>
                    </p:nvPicPr>
                    <p:blipFill>
                      <a:blip r:embed="rId4"/>
                      <a:stretch>
                        <a:fillRect/>
                      </a:stretch>
                    </p:blipFill>
                    <p:spPr>
                      <a:xfrm>
                        <a:off x="6660232" y="2186912"/>
                        <a:ext cx="1250000" cy="450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754771873"/>
              </p:ext>
            </p:extLst>
          </p:nvPr>
        </p:nvGraphicFramePr>
        <p:xfrm>
          <a:off x="683568" y="2592000"/>
          <a:ext cx="1300000" cy="450000"/>
        </p:xfrm>
        <a:graphic>
          <a:graphicData uri="http://schemas.openxmlformats.org/presentationml/2006/ole">
            <mc:AlternateContent xmlns:mc="http://schemas.openxmlformats.org/markup-compatibility/2006">
              <mc:Choice xmlns:v="urn:schemas-microsoft-com:vml" Requires="v">
                <p:oleObj spid="_x0000_s276501" name="Equation" r:id="rId5" imgW="660240" imgH="228600" progId="Equation.DSMT4">
                  <p:embed/>
                </p:oleObj>
              </mc:Choice>
              <mc:Fallback>
                <p:oleObj name="Equation" r:id="rId5" imgW="660240" imgH="228600" progId="Equation.DSMT4">
                  <p:embed/>
                  <p:pic>
                    <p:nvPicPr>
                      <p:cNvPr id="0" name=""/>
                      <p:cNvPicPr/>
                      <p:nvPr/>
                    </p:nvPicPr>
                    <p:blipFill>
                      <a:blip r:embed="rId6"/>
                      <a:stretch>
                        <a:fillRect/>
                      </a:stretch>
                    </p:blipFill>
                    <p:spPr>
                      <a:xfrm>
                        <a:off x="683568" y="2592000"/>
                        <a:ext cx="1300000" cy="450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038868283"/>
              </p:ext>
            </p:extLst>
          </p:nvPr>
        </p:nvGraphicFramePr>
        <p:xfrm>
          <a:off x="4788024" y="2636912"/>
          <a:ext cx="297000" cy="396000"/>
        </p:xfrm>
        <a:graphic>
          <a:graphicData uri="http://schemas.openxmlformats.org/presentationml/2006/ole">
            <mc:AlternateContent xmlns:mc="http://schemas.openxmlformats.org/markup-compatibility/2006">
              <mc:Choice xmlns:v="urn:schemas-microsoft-com:vml" Requires="v">
                <p:oleObj spid="_x0000_s276502" name="Equation" r:id="rId7" imgW="152280" imgH="203040" progId="Equation.DSMT4">
                  <p:embed/>
                </p:oleObj>
              </mc:Choice>
              <mc:Fallback>
                <p:oleObj name="Equation" r:id="rId7" imgW="152280" imgH="203040" progId="Equation.DSMT4">
                  <p:embed/>
                  <p:pic>
                    <p:nvPicPr>
                      <p:cNvPr id="0" name=""/>
                      <p:cNvPicPr/>
                      <p:nvPr/>
                    </p:nvPicPr>
                    <p:blipFill>
                      <a:blip r:embed="rId8"/>
                      <a:stretch>
                        <a:fillRect/>
                      </a:stretch>
                    </p:blipFill>
                    <p:spPr>
                      <a:xfrm>
                        <a:off x="4788024" y="2636912"/>
                        <a:ext cx="297000" cy="396000"/>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4024735636"/>
              </p:ext>
            </p:extLst>
          </p:nvPr>
        </p:nvGraphicFramePr>
        <p:xfrm>
          <a:off x="5364088" y="2636912"/>
          <a:ext cx="321750" cy="396000"/>
        </p:xfrm>
        <a:graphic>
          <a:graphicData uri="http://schemas.openxmlformats.org/presentationml/2006/ole">
            <mc:AlternateContent xmlns:mc="http://schemas.openxmlformats.org/markup-compatibility/2006">
              <mc:Choice xmlns:v="urn:schemas-microsoft-com:vml" Requires="v">
                <p:oleObj spid="_x0000_s276503" name="Equation" r:id="rId9" imgW="164880" imgH="203040" progId="Equation.DSMT4">
                  <p:embed/>
                </p:oleObj>
              </mc:Choice>
              <mc:Fallback>
                <p:oleObj name="Equation" r:id="rId9" imgW="164880" imgH="203040" progId="Equation.DSMT4">
                  <p:embed/>
                  <p:pic>
                    <p:nvPicPr>
                      <p:cNvPr id="0" name=""/>
                      <p:cNvPicPr/>
                      <p:nvPr/>
                    </p:nvPicPr>
                    <p:blipFill>
                      <a:blip r:embed="rId10"/>
                      <a:stretch>
                        <a:fillRect/>
                      </a:stretch>
                    </p:blipFill>
                    <p:spPr>
                      <a:xfrm>
                        <a:off x="5364088" y="2636912"/>
                        <a:ext cx="321750" cy="396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3672898795"/>
              </p:ext>
            </p:extLst>
          </p:nvPr>
        </p:nvGraphicFramePr>
        <p:xfrm>
          <a:off x="2592240" y="3393088"/>
          <a:ext cx="4140000" cy="828000"/>
        </p:xfrm>
        <a:graphic>
          <a:graphicData uri="http://schemas.openxmlformats.org/presentationml/2006/ole">
            <mc:AlternateContent xmlns:mc="http://schemas.openxmlformats.org/markup-compatibility/2006">
              <mc:Choice xmlns:v="urn:schemas-microsoft-com:vml" Requires="v">
                <p:oleObj spid="_x0000_s276504" name="Equation" r:id="rId11" imgW="2222280" imgH="444240" progId="Equation.DSMT4">
                  <p:embed/>
                </p:oleObj>
              </mc:Choice>
              <mc:Fallback>
                <p:oleObj name="Equation" r:id="rId11" imgW="2222280" imgH="444240" progId="Equation.DSMT4">
                  <p:embed/>
                  <p:pic>
                    <p:nvPicPr>
                      <p:cNvPr id="0" name=""/>
                      <p:cNvPicPr/>
                      <p:nvPr/>
                    </p:nvPicPr>
                    <p:blipFill>
                      <a:blip r:embed="rId12"/>
                      <a:stretch>
                        <a:fillRect/>
                      </a:stretch>
                    </p:blipFill>
                    <p:spPr>
                      <a:xfrm>
                        <a:off x="2592240" y="3393088"/>
                        <a:ext cx="4140000" cy="828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2768813239"/>
              </p:ext>
            </p:extLst>
          </p:nvPr>
        </p:nvGraphicFramePr>
        <p:xfrm>
          <a:off x="1962000" y="4257360"/>
          <a:ext cx="1509750" cy="396000"/>
        </p:xfrm>
        <a:graphic>
          <a:graphicData uri="http://schemas.openxmlformats.org/presentationml/2006/ole">
            <mc:AlternateContent xmlns:mc="http://schemas.openxmlformats.org/markup-compatibility/2006">
              <mc:Choice xmlns:v="urn:schemas-microsoft-com:vml" Requires="v">
                <p:oleObj spid="_x0000_s276505" name="Equation" r:id="rId13" imgW="774360" imgH="203040" progId="Equation.DSMT4">
                  <p:embed/>
                </p:oleObj>
              </mc:Choice>
              <mc:Fallback>
                <p:oleObj name="Equation" r:id="rId13" imgW="774360" imgH="203040" progId="Equation.DSMT4">
                  <p:embed/>
                  <p:pic>
                    <p:nvPicPr>
                      <p:cNvPr id="0" name=""/>
                      <p:cNvPicPr/>
                      <p:nvPr/>
                    </p:nvPicPr>
                    <p:blipFill>
                      <a:blip r:embed="rId14"/>
                      <a:stretch>
                        <a:fillRect/>
                      </a:stretch>
                    </p:blipFill>
                    <p:spPr>
                      <a:xfrm>
                        <a:off x="1962000" y="4257360"/>
                        <a:ext cx="1509750" cy="396000"/>
                      </a:xfrm>
                      <a:prstGeom prst="rect">
                        <a:avLst/>
                      </a:prstGeom>
                    </p:spPr>
                  </p:pic>
                </p:oleObj>
              </mc:Fallback>
            </mc:AlternateContent>
          </a:graphicData>
        </a:graphic>
      </p:graphicFrame>
      <p:graphicFrame>
        <p:nvGraphicFramePr>
          <p:cNvPr id="10" name="物件 9"/>
          <p:cNvGraphicFramePr>
            <a:graphicFrameLocks noChangeAspect="1"/>
          </p:cNvGraphicFramePr>
          <p:nvPr>
            <p:extLst>
              <p:ext uri="{D42A27DB-BD31-4B8C-83A1-F6EECF244321}">
                <p14:modId xmlns:p14="http://schemas.microsoft.com/office/powerpoint/2010/main" val="2996385769"/>
              </p:ext>
            </p:extLst>
          </p:nvPr>
        </p:nvGraphicFramePr>
        <p:xfrm>
          <a:off x="3852000" y="4257360"/>
          <a:ext cx="1559250" cy="396000"/>
        </p:xfrm>
        <a:graphic>
          <a:graphicData uri="http://schemas.openxmlformats.org/presentationml/2006/ole">
            <mc:AlternateContent xmlns:mc="http://schemas.openxmlformats.org/markup-compatibility/2006">
              <mc:Choice xmlns:v="urn:schemas-microsoft-com:vml" Requires="v">
                <p:oleObj spid="_x0000_s276506" name="Equation" r:id="rId15" imgW="799920" imgH="203040" progId="Equation.DSMT4">
                  <p:embed/>
                </p:oleObj>
              </mc:Choice>
              <mc:Fallback>
                <p:oleObj name="Equation" r:id="rId15" imgW="799920" imgH="203040" progId="Equation.DSMT4">
                  <p:embed/>
                  <p:pic>
                    <p:nvPicPr>
                      <p:cNvPr id="0" name=""/>
                      <p:cNvPicPr/>
                      <p:nvPr/>
                    </p:nvPicPr>
                    <p:blipFill>
                      <a:blip r:embed="rId16"/>
                      <a:stretch>
                        <a:fillRect/>
                      </a:stretch>
                    </p:blipFill>
                    <p:spPr>
                      <a:xfrm>
                        <a:off x="3852000" y="4257360"/>
                        <a:ext cx="1559250" cy="396000"/>
                      </a:xfrm>
                      <a:prstGeom prst="rect">
                        <a:avLst/>
                      </a:prstGeom>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2466041634"/>
              </p:ext>
            </p:extLst>
          </p:nvPr>
        </p:nvGraphicFramePr>
        <p:xfrm>
          <a:off x="3491880" y="5445312"/>
          <a:ext cx="2738057" cy="792000"/>
        </p:xfrm>
        <a:graphic>
          <a:graphicData uri="http://schemas.openxmlformats.org/presentationml/2006/ole">
            <mc:AlternateContent xmlns:mc="http://schemas.openxmlformats.org/markup-compatibility/2006">
              <mc:Choice xmlns:v="urn:schemas-microsoft-com:vml" Requires="v">
                <p:oleObj spid="_x0000_s276507" name="Equation" r:id="rId17" imgW="1536480" imgH="444240" progId="Equation.DSMT4">
                  <p:embed/>
                </p:oleObj>
              </mc:Choice>
              <mc:Fallback>
                <p:oleObj name="Equation" r:id="rId17" imgW="1536480" imgH="444240" progId="Equation.DSMT4">
                  <p:embed/>
                  <p:pic>
                    <p:nvPicPr>
                      <p:cNvPr id="0" name=""/>
                      <p:cNvPicPr/>
                      <p:nvPr/>
                    </p:nvPicPr>
                    <p:blipFill>
                      <a:blip r:embed="rId18"/>
                      <a:stretch>
                        <a:fillRect/>
                      </a:stretch>
                    </p:blipFill>
                    <p:spPr>
                      <a:xfrm>
                        <a:off x="3491880" y="5445312"/>
                        <a:ext cx="2738057" cy="792000"/>
                      </a:xfrm>
                      <a:prstGeom prst="rect">
                        <a:avLst/>
                      </a:prstGeom>
                    </p:spPr>
                  </p:pic>
                </p:oleObj>
              </mc:Fallback>
            </mc:AlternateContent>
          </a:graphicData>
        </a:graphic>
      </p:graphicFrame>
      <p:graphicFrame>
        <p:nvGraphicFramePr>
          <p:cNvPr id="12" name="物件 11"/>
          <p:cNvGraphicFramePr>
            <a:graphicFrameLocks noChangeAspect="1"/>
          </p:cNvGraphicFramePr>
          <p:nvPr>
            <p:extLst>
              <p:ext uri="{D42A27DB-BD31-4B8C-83A1-F6EECF244321}">
                <p14:modId xmlns:p14="http://schemas.microsoft.com/office/powerpoint/2010/main" val="2875306143"/>
              </p:ext>
            </p:extLst>
          </p:nvPr>
        </p:nvGraphicFramePr>
        <p:xfrm>
          <a:off x="1350000" y="6273360"/>
          <a:ext cx="2450250" cy="396000"/>
        </p:xfrm>
        <a:graphic>
          <a:graphicData uri="http://schemas.openxmlformats.org/presentationml/2006/ole">
            <mc:AlternateContent xmlns:mc="http://schemas.openxmlformats.org/markup-compatibility/2006">
              <mc:Choice xmlns:v="urn:schemas-microsoft-com:vml" Requires="v">
                <p:oleObj spid="_x0000_s276508" name="Equation" r:id="rId19" imgW="1257120" imgH="203040" progId="Equation.DSMT4">
                  <p:embed/>
                </p:oleObj>
              </mc:Choice>
              <mc:Fallback>
                <p:oleObj name="Equation" r:id="rId19" imgW="1257120" imgH="203040" progId="Equation.DSMT4">
                  <p:embed/>
                  <p:pic>
                    <p:nvPicPr>
                      <p:cNvPr id="0" name=""/>
                      <p:cNvPicPr/>
                      <p:nvPr/>
                    </p:nvPicPr>
                    <p:blipFill>
                      <a:blip r:embed="rId20"/>
                      <a:stretch>
                        <a:fillRect/>
                      </a:stretch>
                    </p:blipFill>
                    <p:spPr>
                      <a:xfrm>
                        <a:off x="1350000" y="6273360"/>
                        <a:ext cx="2450250" cy="396000"/>
                      </a:xfrm>
                      <a:prstGeom prst="rect">
                        <a:avLst/>
                      </a:prstGeom>
                    </p:spPr>
                  </p:pic>
                </p:oleObj>
              </mc:Fallback>
            </mc:AlternateContent>
          </a:graphicData>
        </a:graphic>
      </p:graphicFrame>
    </p:spTree>
    <p:extLst>
      <p:ext uri="{BB962C8B-B14F-4D97-AF65-F5344CB8AC3E}">
        <p14:creationId xmlns:p14="http://schemas.microsoft.com/office/powerpoint/2010/main" val="9116999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smtClean="0">
                <a:solidFill>
                  <a:srgbClr val="6600CC"/>
                </a:solidFill>
              </a:rPr>
              <a:t>7.3.4</a:t>
            </a:r>
            <a:r>
              <a:rPr lang="en-US" altLang="zh-TW" sz="2800" dirty="0">
                <a:solidFill>
                  <a:srgbClr val="6600CC"/>
                </a:solidFill>
              </a:rPr>
              <a:t> </a:t>
            </a:r>
            <a:r>
              <a:rPr lang="en-US" altLang="zh-TW" sz="2800" dirty="0" smtClean="0">
                <a:solidFill>
                  <a:srgbClr val="6600CC"/>
                </a:solidFill>
              </a:rPr>
              <a:t> </a:t>
            </a:r>
            <a:r>
              <a:rPr lang="en-US" altLang="zh-TW" sz="2800" i="1" dirty="0" smtClean="0">
                <a:solidFill>
                  <a:srgbClr val="6600CC"/>
                </a:solidFill>
              </a:rPr>
              <a:t>F</a:t>
            </a:r>
            <a:r>
              <a:rPr lang="en-US" altLang="zh-TW" sz="2800" dirty="0" smtClean="0">
                <a:solidFill>
                  <a:srgbClr val="6600CC"/>
                </a:solidFill>
              </a:rPr>
              <a:t>-</a:t>
            </a:r>
            <a:r>
              <a:rPr lang="zh-TW" altLang="zh-TW" sz="2800" dirty="0">
                <a:solidFill>
                  <a:srgbClr val="6600CC"/>
                </a:solidFill>
              </a:rPr>
              <a:t>分佈</a:t>
            </a:r>
          </a:p>
        </p:txBody>
      </p:sp>
      <p:sp>
        <p:nvSpPr>
          <p:cNvPr id="3" name="內容版面配置區 2"/>
          <p:cNvSpPr>
            <a:spLocks noGrp="1"/>
          </p:cNvSpPr>
          <p:nvPr>
            <p:ph idx="1"/>
          </p:nvPr>
        </p:nvSpPr>
        <p:spPr/>
        <p:txBody>
          <a:bodyPr/>
          <a:lstStyle/>
          <a:p>
            <a:endParaRPr lang="zh-TW" altLang="en-US"/>
          </a:p>
        </p:txBody>
      </p:sp>
      <p:pic>
        <p:nvPicPr>
          <p:cNvPr id="275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340768"/>
            <a:ext cx="5913595"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1699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r>
              <a:rPr lang="zh-TW" altLang="zh-TW" dirty="0"/>
              <a:t>母體、隨機樣本以及樣本值可描繪於圖</a:t>
            </a:r>
            <a:r>
              <a:rPr lang="en-US" altLang="zh-TW" dirty="0"/>
              <a:t>7.1</a:t>
            </a:r>
            <a:r>
              <a:rPr lang="zh-TW" altLang="zh-TW" dirty="0"/>
              <a:t>中。此圖與第</a:t>
            </a:r>
            <a:r>
              <a:rPr lang="en-US" altLang="zh-TW" dirty="0"/>
              <a:t>1</a:t>
            </a:r>
            <a:r>
              <a:rPr lang="zh-TW" altLang="zh-TW" dirty="0"/>
              <a:t>章的圖</a:t>
            </a:r>
            <a:r>
              <a:rPr lang="en-US" altLang="zh-TW" dirty="0"/>
              <a:t>1.2</a:t>
            </a:r>
            <a:r>
              <a:rPr lang="zh-TW" altLang="zh-TW" dirty="0"/>
              <a:t>一樣，此處再次出現是為了閱讀上的方便。</a:t>
            </a:r>
          </a:p>
          <a:p>
            <a:endParaRPr lang="zh-TW" altLang="en-US" dirty="0"/>
          </a:p>
        </p:txBody>
      </p:sp>
      <p:pic>
        <p:nvPicPr>
          <p:cNvPr id="2324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949" y="2420888"/>
            <a:ext cx="6102403"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844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r>
              <a:rPr lang="zh-TW" altLang="zh-TW" dirty="0"/>
              <a:t>收集資料的調查者可能希望能夠簡短整理並描繪出資料的重要特性。這樣做的方法統稱為敘述統計</a:t>
            </a:r>
            <a:r>
              <a:rPr lang="en-US" altLang="zh-TW" dirty="0"/>
              <a:t> (descriptive statistics)</a:t>
            </a:r>
            <a:r>
              <a:rPr lang="zh-TW" altLang="zh-TW" dirty="0"/>
              <a:t>。其中有些方法是屬於畫圖的方式，包括接下來要討論的直方圖和盒狀圖。其他敘述方法涉及數值摘要量測的計算像是平均值、中位數、百分位法等等。</a:t>
            </a:r>
            <a:endParaRPr lang="zh-TW" altLang="en-US" dirty="0"/>
          </a:p>
        </p:txBody>
      </p:sp>
    </p:spTree>
    <p:extLst>
      <p:ext uri="{BB962C8B-B14F-4D97-AF65-F5344CB8AC3E}">
        <p14:creationId xmlns:p14="http://schemas.microsoft.com/office/powerpoint/2010/main" val="4042844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pPr>
              <a:buSzPct val="100000"/>
              <a:buBlip>
                <a:blip r:embed="rId3"/>
              </a:buBlip>
            </a:pPr>
            <a:r>
              <a:rPr lang="zh-TW" altLang="zh-TW" b="1" dirty="0"/>
              <a:t>位置的量測</a:t>
            </a:r>
            <a:r>
              <a:rPr lang="en-US" altLang="zh-TW" b="1" dirty="0"/>
              <a:t> (Measures of Location)</a:t>
            </a:r>
            <a:endParaRPr lang="zh-TW" altLang="zh-TW" b="1" dirty="0"/>
          </a:p>
          <a:p>
            <a:r>
              <a:rPr lang="zh-TW" altLang="zh-TW" dirty="0"/>
              <a:t>設我們的資料集為</a:t>
            </a:r>
            <a:r>
              <a:rPr lang="en-US" altLang="zh-TW" dirty="0"/>
              <a:t> </a:t>
            </a:r>
            <a:r>
              <a:rPr lang="en-US" altLang="zh-TW" dirty="0" smtClean="0"/>
              <a:t>                 </a:t>
            </a:r>
            <a:r>
              <a:rPr lang="zh-TW" altLang="zh-TW" dirty="0" smtClean="0"/>
              <a:t>，</a:t>
            </a:r>
            <a:r>
              <a:rPr lang="zh-TW" altLang="zh-TW" dirty="0"/>
              <a:t>其中每個</a:t>
            </a:r>
            <a:r>
              <a:rPr lang="en-US" altLang="zh-TW" dirty="0"/>
              <a:t> </a:t>
            </a:r>
            <a:r>
              <a:rPr lang="en-US" altLang="zh-TW" dirty="0" smtClean="0"/>
              <a:t>    </a:t>
            </a:r>
            <a:r>
              <a:rPr lang="zh-TW" altLang="zh-TW" dirty="0" smtClean="0"/>
              <a:t>都</a:t>
            </a:r>
            <a:r>
              <a:rPr lang="zh-TW" altLang="zh-TW" dirty="0"/>
              <a:t>是一個數字。這一組數字的位置</a:t>
            </a:r>
            <a:r>
              <a:rPr lang="en-US" altLang="zh-TW" dirty="0"/>
              <a:t> ( </a:t>
            </a:r>
            <a:r>
              <a:rPr lang="zh-TW" altLang="zh-TW" dirty="0"/>
              <a:t>特別是中心</a:t>
            </a:r>
            <a:r>
              <a:rPr lang="en-US" altLang="zh-TW" dirty="0"/>
              <a:t> ) </a:t>
            </a:r>
            <a:r>
              <a:rPr lang="zh-TW" altLang="zh-TW" dirty="0"/>
              <a:t>最令人感興趣。一個熟知的中心量測是資料集的算術平均或平均值，亦即</a:t>
            </a:r>
            <a:r>
              <a:rPr lang="en-US" altLang="zh-TW" dirty="0"/>
              <a:t> </a:t>
            </a:r>
            <a:r>
              <a:rPr lang="en-US" altLang="zh-TW" dirty="0" smtClean="0"/>
              <a:t>              </a:t>
            </a:r>
          </a:p>
          <a:p>
            <a:pPr marL="0" indent="0">
              <a:spcBef>
                <a:spcPts val="0"/>
              </a:spcBef>
              <a:buNone/>
            </a:pPr>
            <a:r>
              <a:rPr lang="en-US" altLang="zh-TW" dirty="0"/>
              <a:t> </a:t>
            </a:r>
            <a:r>
              <a:rPr lang="en-US" altLang="zh-TW" dirty="0" smtClean="0"/>
              <a:t>                   </a:t>
            </a:r>
            <a:r>
              <a:rPr lang="zh-TW" altLang="zh-TW" dirty="0" smtClean="0"/>
              <a:t>。</a:t>
            </a:r>
            <a:endParaRPr lang="en-US" altLang="zh-TW" dirty="0" smtClean="0"/>
          </a:p>
          <a:p>
            <a:r>
              <a:rPr lang="zh-TW" altLang="zh-TW" dirty="0"/>
              <a:t>以</a:t>
            </a:r>
            <a:r>
              <a:rPr lang="en-US" altLang="zh-TW" dirty="0"/>
              <a:t> </a:t>
            </a:r>
            <a:r>
              <a:rPr lang="en-US" altLang="zh-TW" dirty="0" smtClean="0"/>
              <a:t>   </a:t>
            </a:r>
            <a:r>
              <a:rPr lang="zh-TW" altLang="zh-TW" dirty="0" smtClean="0"/>
              <a:t>表示</a:t>
            </a:r>
            <a:r>
              <a:rPr lang="zh-TW" altLang="zh-TW" dirty="0"/>
              <a:t>的樣本中位數對於離群值是比</a:t>
            </a:r>
            <a:r>
              <a:rPr lang="en-US" altLang="zh-TW" dirty="0"/>
              <a:t> </a:t>
            </a:r>
            <a:r>
              <a:rPr lang="en-US" altLang="zh-TW" dirty="0" smtClean="0"/>
              <a:t>    </a:t>
            </a:r>
            <a:r>
              <a:rPr lang="zh-TW" altLang="zh-TW" dirty="0" smtClean="0"/>
              <a:t>不</a:t>
            </a:r>
            <a:r>
              <a:rPr lang="zh-TW" altLang="zh-TW" dirty="0"/>
              <a:t>敏感的位置量測方式，因為離群值經排序後，通常出現在排序的前面或後面，不會影響中位數的選取。求樣本中位數</a:t>
            </a:r>
            <a:r>
              <a:rPr lang="en-US" altLang="zh-TW" dirty="0"/>
              <a:t> (sample median) </a:t>
            </a:r>
            <a:r>
              <a:rPr lang="zh-TW" altLang="zh-TW" dirty="0"/>
              <a:t>的方法是：先</a:t>
            </a:r>
            <a:r>
              <a:rPr lang="zh-TW" altLang="zh-TW" dirty="0" smtClean="0"/>
              <a:t>將</a:t>
            </a:r>
            <a:r>
              <a:rPr lang="en-US" altLang="zh-TW" dirty="0" smtClean="0"/>
              <a:t> </a:t>
            </a:r>
            <a:r>
              <a:rPr lang="en-US" altLang="zh-TW" i="1" dirty="0" smtClean="0"/>
              <a:t>n </a:t>
            </a:r>
            <a:r>
              <a:rPr lang="zh-TW" altLang="zh-TW" dirty="0" smtClean="0"/>
              <a:t>個</a:t>
            </a:r>
            <a:r>
              <a:rPr lang="zh-TW" altLang="zh-TW" dirty="0"/>
              <a:t>觀察值從最小到最大排列</a:t>
            </a:r>
            <a:r>
              <a:rPr lang="en-US" altLang="zh-TW" dirty="0"/>
              <a:t> ( </a:t>
            </a:r>
            <a:r>
              <a:rPr lang="zh-TW" altLang="zh-TW" dirty="0"/>
              <a:t>包括重複的值在內</a:t>
            </a:r>
            <a:r>
              <a:rPr lang="en-US" altLang="zh-TW" dirty="0"/>
              <a:t> )</a:t>
            </a:r>
            <a:r>
              <a:rPr lang="zh-TW" altLang="zh-TW" dirty="0"/>
              <a:t>，然後</a:t>
            </a:r>
            <a:r>
              <a:rPr lang="zh-TW" altLang="zh-TW" dirty="0" smtClean="0"/>
              <a:t>如果</a:t>
            </a:r>
            <a:r>
              <a:rPr lang="en-US" altLang="zh-TW" dirty="0" smtClean="0"/>
              <a:t> </a:t>
            </a:r>
            <a:r>
              <a:rPr lang="en-US" altLang="zh-TW" i="1" dirty="0" smtClean="0"/>
              <a:t>n </a:t>
            </a:r>
            <a:r>
              <a:rPr lang="zh-TW" altLang="zh-TW" dirty="0" smtClean="0"/>
              <a:t>是</a:t>
            </a:r>
            <a:r>
              <a:rPr lang="zh-TW" altLang="zh-TW" dirty="0"/>
              <a:t>奇數，則中位數是排列在正中央的那個值；</a:t>
            </a:r>
            <a:r>
              <a:rPr lang="zh-TW" altLang="zh-TW" dirty="0" smtClean="0"/>
              <a:t>如果</a:t>
            </a:r>
            <a:r>
              <a:rPr lang="en-US" altLang="zh-TW" dirty="0" smtClean="0"/>
              <a:t> </a:t>
            </a:r>
            <a:r>
              <a:rPr lang="en-US" altLang="zh-TW" i="1" dirty="0" smtClean="0"/>
              <a:t>n </a:t>
            </a:r>
            <a:r>
              <a:rPr lang="zh-TW" altLang="zh-TW" dirty="0" smtClean="0"/>
              <a:t>為</a:t>
            </a:r>
            <a:r>
              <a:rPr lang="zh-TW" altLang="zh-TW" dirty="0"/>
              <a:t>偶數，則最靠近中央的兩個值的平均即為中位數。</a:t>
            </a:r>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4270346965"/>
              </p:ext>
            </p:extLst>
          </p:nvPr>
        </p:nvGraphicFramePr>
        <p:xfrm>
          <a:off x="3193849" y="1880872"/>
          <a:ext cx="1374353" cy="396000"/>
        </p:xfrm>
        <a:graphic>
          <a:graphicData uri="http://schemas.openxmlformats.org/presentationml/2006/ole">
            <mc:AlternateContent xmlns:mc="http://schemas.openxmlformats.org/markup-compatibility/2006">
              <mc:Choice xmlns:v="urn:schemas-microsoft-com:vml" Requires="v">
                <p:oleObj spid="_x0000_s233504" name="Equation" r:id="rId4" imgW="749160" imgH="215640" progId="Equation.DSMT4">
                  <p:embed/>
                </p:oleObj>
              </mc:Choice>
              <mc:Fallback>
                <p:oleObj name="Equation" r:id="rId4" imgW="749160" imgH="215640" progId="Equation.DSMT4">
                  <p:embed/>
                  <p:pic>
                    <p:nvPicPr>
                      <p:cNvPr id="0" name=""/>
                      <p:cNvPicPr/>
                      <p:nvPr/>
                    </p:nvPicPr>
                    <p:blipFill>
                      <a:blip r:embed="rId5"/>
                      <a:stretch>
                        <a:fillRect/>
                      </a:stretch>
                    </p:blipFill>
                    <p:spPr>
                      <a:xfrm>
                        <a:off x="3193849" y="1880872"/>
                        <a:ext cx="1374353" cy="396000"/>
                      </a:xfrm>
                      <a:prstGeom prst="rect">
                        <a:avLst/>
                      </a:prstGeom>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3227624205"/>
              </p:ext>
            </p:extLst>
          </p:nvPr>
        </p:nvGraphicFramePr>
        <p:xfrm>
          <a:off x="6115965" y="1880872"/>
          <a:ext cx="256235" cy="396000"/>
        </p:xfrm>
        <a:graphic>
          <a:graphicData uri="http://schemas.openxmlformats.org/presentationml/2006/ole">
            <mc:AlternateContent xmlns:mc="http://schemas.openxmlformats.org/markup-compatibility/2006">
              <mc:Choice xmlns:v="urn:schemas-microsoft-com:vml" Requires="v">
                <p:oleObj spid="_x0000_s233505" name="Equation" r:id="rId6" imgW="139680" imgH="215640" progId="Equation.DSMT4">
                  <p:embed/>
                </p:oleObj>
              </mc:Choice>
              <mc:Fallback>
                <p:oleObj name="Equation" r:id="rId6" imgW="139680" imgH="215640" progId="Equation.DSMT4">
                  <p:embed/>
                  <p:pic>
                    <p:nvPicPr>
                      <p:cNvPr id="0" name=""/>
                      <p:cNvPicPr/>
                      <p:nvPr/>
                    </p:nvPicPr>
                    <p:blipFill>
                      <a:blip r:embed="rId7"/>
                      <a:stretch>
                        <a:fillRect/>
                      </a:stretch>
                    </p:blipFill>
                    <p:spPr>
                      <a:xfrm>
                        <a:off x="6115965" y="1880872"/>
                        <a:ext cx="256235" cy="396000"/>
                      </a:xfrm>
                      <a:prstGeom prst="rect">
                        <a:avLst/>
                      </a:prstGeom>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65178470"/>
              </p:ext>
            </p:extLst>
          </p:nvPr>
        </p:nvGraphicFramePr>
        <p:xfrm>
          <a:off x="7164288" y="2708920"/>
          <a:ext cx="1512887" cy="371475"/>
        </p:xfrm>
        <a:graphic>
          <a:graphicData uri="http://schemas.openxmlformats.org/presentationml/2006/ole">
            <mc:AlternateContent xmlns:mc="http://schemas.openxmlformats.org/markup-compatibility/2006">
              <mc:Choice xmlns:v="urn:schemas-microsoft-com:vml" Requires="v">
                <p:oleObj spid="_x0000_s233506" name="Equation" r:id="rId8" imgW="825480" imgH="203040" progId="Equation.DSMT4">
                  <p:embed/>
                </p:oleObj>
              </mc:Choice>
              <mc:Fallback>
                <p:oleObj name="Equation" r:id="rId8" imgW="825480" imgH="203040" progId="Equation.DSMT4">
                  <p:embed/>
                  <p:pic>
                    <p:nvPicPr>
                      <p:cNvPr id="0" name=""/>
                      <p:cNvPicPr/>
                      <p:nvPr/>
                    </p:nvPicPr>
                    <p:blipFill>
                      <a:blip r:embed="rId9"/>
                      <a:stretch>
                        <a:fillRect/>
                      </a:stretch>
                    </p:blipFill>
                    <p:spPr>
                      <a:xfrm>
                        <a:off x="7164288" y="2708920"/>
                        <a:ext cx="1512887" cy="371475"/>
                      </a:xfrm>
                      <a:prstGeom prst="rect">
                        <a:avLst/>
                      </a:prstGeom>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649943672"/>
              </p:ext>
            </p:extLst>
          </p:nvPr>
        </p:nvGraphicFramePr>
        <p:xfrm>
          <a:off x="756000" y="3105008"/>
          <a:ext cx="1211294" cy="396000"/>
        </p:xfrm>
        <a:graphic>
          <a:graphicData uri="http://schemas.openxmlformats.org/presentationml/2006/ole">
            <mc:AlternateContent xmlns:mc="http://schemas.openxmlformats.org/markup-compatibility/2006">
              <mc:Choice xmlns:v="urn:schemas-microsoft-com:vml" Requires="v">
                <p:oleObj spid="_x0000_s233507" name="Equation" r:id="rId10" imgW="660240" imgH="215640" progId="Equation.DSMT4">
                  <p:embed/>
                </p:oleObj>
              </mc:Choice>
              <mc:Fallback>
                <p:oleObj name="Equation" r:id="rId10" imgW="660240" imgH="215640" progId="Equation.DSMT4">
                  <p:embed/>
                  <p:pic>
                    <p:nvPicPr>
                      <p:cNvPr id="0" name=""/>
                      <p:cNvPicPr/>
                      <p:nvPr/>
                    </p:nvPicPr>
                    <p:blipFill>
                      <a:blip r:embed="rId11"/>
                      <a:stretch>
                        <a:fillRect/>
                      </a:stretch>
                    </p:blipFill>
                    <p:spPr>
                      <a:xfrm>
                        <a:off x="756000" y="3105008"/>
                        <a:ext cx="1211294" cy="396000"/>
                      </a:xfrm>
                      <a:prstGeom prst="rect">
                        <a:avLst/>
                      </a:prstGeom>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2813806239"/>
              </p:ext>
            </p:extLst>
          </p:nvPr>
        </p:nvGraphicFramePr>
        <p:xfrm>
          <a:off x="1043608" y="3609056"/>
          <a:ext cx="249231" cy="324000"/>
        </p:xfrm>
        <a:graphic>
          <a:graphicData uri="http://schemas.openxmlformats.org/presentationml/2006/ole">
            <mc:AlternateContent xmlns:mc="http://schemas.openxmlformats.org/markup-compatibility/2006">
              <mc:Choice xmlns:v="urn:schemas-microsoft-com:vml" Requires="v">
                <p:oleObj spid="_x0000_s233508" name="Equation" r:id="rId12" imgW="126720" imgH="164880" progId="Equation.DSMT4">
                  <p:embed/>
                </p:oleObj>
              </mc:Choice>
              <mc:Fallback>
                <p:oleObj name="Equation" r:id="rId12" imgW="126720" imgH="164880" progId="Equation.DSMT4">
                  <p:embed/>
                  <p:pic>
                    <p:nvPicPr>
                      <p:cNvPr id="0" name=""/>
                      <p:cNvPicPr/>
                      <p:nvPr/>
                    </p:nvPicPr>
                    <p:blipFill>
                      <a:blip r:embed="rId13"/>
                      <a:stretch>
                        <a:fillRect/>
                      </a:stretch>
                    </p:blipFill>
                    <p:spPr>
                      <a:xfrm>
                        <a:off x="1043608" y="3609056"/>
                        <a:ext cx="249231" cy="324000"/>
                      </a:xfrm>
                      <a:prstGeom prst="rect">
                        <a:avLst/>
                      </a:prstGeom>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2124801109"/>
              </p:ext>
            </p:extLst>
          </p:nvPr>
        </p:nvGraphicFramePr>
        <p:xfrm>
          <a:off x="5983392" y="3609064"/>
          <a:ext cx="316800" cy="396000"/>
        </p:xfrm>
        <a:graphic>
          <a:graphicData uri="http://schemas.openxmlformats.org/presentationml/2006/ole">
            <mc:AlternateContent xmlns:mc="http://schemas.openxmlformats.org/markup-compatibility/2006">
              <mc:Choice xmlns:v="urn:schemas-microsoft-com:vml" Requires="v">
                <p:oleObj spid="_x0000_s233509" name="Equation" r:id="rId14" imgW="152280" imgH="190440" progId="Equation.DSMT4">
                  <p:embed/>
                </p:oleObj>
              </mc:Choice>
              <mc:Fallback>
                <p:oleObj name="Equation" r:id="rId14" imgW="152280" imgH="190440" progId="Equation.DSMT4">
                  <p:embed/>
                  <p:pic>
                    <p:nvPicPr>
                      <p:cNvPr id="0" name=""/>
                      <p:cNvPicPr/>
                      <p:nvPr/>
                    </p:nvPicPr>
                    <p:blipFill>
                      <a:blip r:embed="rId15"/>
                      <a:stretch>
                        <a:fillRect/>
                      </a:stretch>
                    </p:blipFill>
                    <p:spPr>
                      <a:xfrm>
                        <a:off x="5983392" y="3609064"/>
                        <a:ext cx="316800" cy="396000"/>
                      </a:xfrm>
                      <a:prstGeom prst="rect">
                        <a:avLst/>
                      </a:prstGeom>
                    </p:spPr>
                  </p:pic>
                </p:oleObj>
              </mc:Fallback>
            </mc:AlternateContent>
          </a:graphicData>
        </a:graphic>
      </p:graphicFrame>
    </p:spTree>
    <p:extLst>
      <p:ext uri="{BB962C8B-B14F-4D97-AF65-F5344CB8AC3E}">
        <p14:creationId xmlns:p14="http://schemas.microsoft.com/office/powerpoint/2010/main" val="1864195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7.1  </a:t>
            </a:r>
            <a:r>
              <a:rPr lang="zh-TW" altLang="zh-TW" dirty="0"/>
              <a:t>隨機抽樣與敘述統計學</a:t>
            </a:r>
            <a:endParaRPr lang="zh-TW" altLang="en-US" dirty="0"/>
          </a:p>
        </p:txBody>
      </p:sp>
      <p:sp>
        <p:nvSpPr>
          <p:cNvPr id="3" name="內容版面配置區 2"/>
          <p:cNvSpPr>
            <a:spLocks noGrp="1"/>
          </p:cNvSpPr>
          <p:nvPr>
            <p:ph idx="1"/>
          </p:nvPr>
        </p:nvSpPr>
        <p:spPr/>
        <p:txBody>
          <a:bodyPr/>
          <a:lstStyle/>
          <a:p>
            <a:pPr>
              <a:buSzPct val="100000"/>
              <a:buBlip>
                <a:blip r:embed="rId2"/>
              </a:buBlip>
            </a:pPr>
            <a:r>
              <a:rPr lang="zh-TW" altLang="zh-TW" b="1" dirty="0"/>
              <a:t>其他位置的量測：四分位</a:t>
            </a:r>
            <a:r>
              <a:rPr lang="en-US" altLang="zh-TW" b="1" dirty="0"/>
              <a:t> (Quartile) </a:t>
            </a:r>
            <a:r>
              <a:rPr lang="zh-TW" altLang="zh-TW" b="1" dirty="0"/>
              <a:t>與百分位</a:t>
            </a:r>
            <a:r>
              <a:rPr lang="en-US" altLang="zh-TW" b="1" dirty="0"/>
              <a:t> (Percentile</a:t>
            </a:r>
            <a:r>
              <a:rPr lang="en-US" altLang="zh-TW" b="1" dirty="0" smtClean="0"/>
              <a:t>)</a:t>
            </a:r>
          </a:p>
          <a:p>
            <a:r>
              <a:rPr lang="zh-TW" altLang="zh-TW" dirty="0"/>
              <a:t>中位數將資料分成同等大小的兩個部分。為了求得位置更精細的量測，我們可將資料分成超過兩個部分。四分位將資料集分成四個同等大小的部分，其中觀察值在第三個四分位以上的構成資料較高的</a:t>
            </a:r>
            <a:r>
              <a:rPr lang="zh-TW" altLang="zh-TW" dirty="0" smtClean="0"/>
              <a:t>前</a:t>
            </a:r>
            <a:r>
              <a:rPr lang="zh-TW" altLang="zh-TW" dirty="0"/>
              <a:t>四分之一，第二個四分位等同於中位數，而第一個四分位將較低的四分之一與較高的前四分之三分開。</a:t>
            </a:r>
            <a:endParaRPr lang="zh-TW" altLang="en-US" dirty="0"/>
          </a:p>
        </p:txBody>
      </p:sp>
    </p:spTree>
    <p:extLst>
      <p:ext uri="{BB962C8B-B14F-4D97-AF65-F5344CB8AC3E}">
        <p14:creationId xmlns:p14="http://schemas.microsoft.com/office/powerpoint/2010/main" val="1864195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134">
  <a:themeElements>
    <a:clrScheme name="地鐵">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数字型设计模板">
      <a:majorFont>
        <a:latin typeface="宋体"/>
        <a:ea typeface="宋体"/>
        <a:cs typeface=""/>
      </a:majorFont>
      <a:minorFont>
        <a:latin typeface="宋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数字型设计模板 1">
        <a:dk1>
          <a:srgbClr val="7F796F"/>
        </a:dk1>
        <a:lt1>
          <a:srgbClr val="FFFFFF"/>
        </a:lt1>
        <a:dk2>
          <a:srgbClr val="BDBB92"/>
        </a:dk2>
        <a:lt2>
          <a:srgbClr val="FFFFCC"/>
        </a:lt2>
        <a:accent1>
          <a:srgbClr val="8B91B9"/>
        </a:accent1>
        <a:accent2>
          <a:srgbClr val="D5D9B7"/>
        </a:accent2>
        <a:accent3>
          <a:srgbClr val="DBDAC7"/>
        </a:accent3>
        <a:accent4>
          <a:srgbClr val="DADADA"/>
        </a:accent4>
        <a:accent5>
          <a:srgbClr val="C4C7D9"/>
        </a:accent5>
        <a:accent6>
          <a:srgbClr val="C1C4A6"/>
        </a:accent6>
        <a:hlink>
          <a:srgbClr val="B46875"/>
        </a:hlink>
        <a:folHlink>
          <a:srgbClr val="C2BAA7"/>
        </a:folHlink>
      </a:clrScheme>
      <a:clrMap bg1="dk2" tx1="lt1" bg2="dk1" tx2="lt2" accent1="accent1" accent2="accent2" accent3="accent3" accent4="accent4" accent5="accent5" accent6="accent6" hlink="hlink" folHlink="folHlink"/>
    </a:extraClrScheme>
    <a:extraClrScheme>
      <a:clrScheme name="数字型设计模板 2">
        <a:dk1>
          <a:srgbClr val="000000"/>
        </a:dk1>
        <a:lt1>
          <a:srgbClr val="FFFFEE"/>
        </a:lt1>
        <a:dk2>
          <a:srgbClr val="000000"/>
        </a:dk2>
        <a:lt2>
          <a:srgbClr val="C3B59F"/>
        </a:lt2>
        <a:accent1>
          <a:srgbClr val="9CB3D8"/>
        </a:accent1>
        <a:accent2>
          <a:srgbClr val="F8F8F8"/>
        </a:accent2>
        <a:accent3>
          <a:srgbClr val="FFFFF5"/>
        </a:accent3>
        <a:accent4>
          <a:srgbClr val="000000"/>
        </a:accent4>
        <a:accent5>
          <a:srgbClr val="CBD6E9"/>
        </a:accent5>
        <a:accent6>
          <a:srgbClr val="E1E1E1"/>
        </a:accent6>
        <a:hlink>
          <a:srgbClr val="A9A460"/>
        </a:hlink>
        <a:folHlink>
          <a:srgbClr val="E4E1D7"/>
        </a:folHlink>
      </a:clrScheme>
      <a:clrMap bg1="lt1" tx1="dk1" bg2="lt2" tx2="dk2" accent1="accent1" accent2="accent2" accent3="accent3" accent4="accent4" accent5="accent5" accent6="accent6" hlink="hlink" folHlink="folHlink"/>
    </a:extraClrScheme>
    <a:extraClrScheme>
      <a:clrScheme name="数字型设计模板 3">
        <a:dk1>
          <a:srgbClr val="000000"/>
        </a:dk1>
        <a:lt1>
          <a:srgbClr val="FFFFFF"/>
        </a:lt1>
        <a:dk2>
          <a:srgbClr val="000000"/>
        </a:dk2>
        <a:lt2>
          <a:srgbClr val="FFFFFF"/>
        </a:lt2>
        <a:accent1>
          <a:srgbClr val="CBCBCB"/>
        </a:accent1>
        <a:accent2>
          <a:srgbClr val="969696"/>
        </a:accent2>
        <a:accent3>
          <a:srgbClr val="FFFFFF"/>
        </a:accent3>
        <a:accent4>
          <a:srgbClr val="000000"/>
        </a:accent4>
        <a:accent5>
          <a:srgbClr val="E2E2E2"/>
        </a:accent5>
        <a:accent6>
          <a:srgbClr val="878787"/>
        </a:accent6>
        <a:hlink>
          <a:srgbClr val="5F5F5F"/>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134</Template>
  <TotalTime>568</TotalTime>
  <Words>2080</Words>
  <Application>Microsoft Office PowerPoint</Application>
  <PresentationFormat>如螢幕大小 (4:3)</PresentationFormat>
  <Paragraphs>159</Paragraphs>
  <Slides>55</Slides>
  <Notes>0</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55</vt:i4>
      </vt:variant>
    </vt:vector>
  </HeadingPairs>
  <TitlesOfParts>
    <vt:vector size="57" baseType="lpstr">
      <vt:lpstr>134</vt:lpstr>
      <vt:lpstr>Equation</vt:lpstr>
      <vt:lpstr>PowerPoint 簡報</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7.1  隨機抽樣與敘述統計學</vt:lpstr>
      <vt:lpstr>7.2  重要的統計量</vt:lpstr>
      <vt:lpstr>7.2  重要的統計量</vt:lpstr>
      <vt:lpstr>7.2  重要的統計量</vt:lpstr>
      <vt:lpstr>7.2  重要的統計量</vt:lpstr>
      <vt:lpstr>7.2  重要的統計量</vt:lpstr>
      <vt:lpstr>7.2  重要的統計量</vt:lpstr>
      <vt:lpstr>7.3  抽樣分佈</vt:lpstr>
      <vt:lpstr>7.3.1  平均數的抽樣分佈與中央極限定理</vt:lpstr>
      <vt:lpstr>7.3.1  平均數的抽樣分佈與中央極限定理</vt:lpstr>
      <vt:lpstr>7.3.2  變異數的抽樣分佈</vt:lpstr>
      <vt:lpstr>7.3.2  變異數的抽樣分佈</vt:lpstr>
      <vt:lpstr>7.3.2  變異數的抽樣分佈</vt:lpstr>
      <vt:lpstr>7.3.2  變異數的抽樣分佈</vt:lpstr>
      <vt:lpstr>7.3.2  變異數的抽樣分佈</vt:lpstr>
      <vt:lpstr>7.3.2  變異數的抽樣分佈</vt:lpstr>
      <vt:lpstr>7.3.3  t-分佈</vt:lpstr>
      <vt:lpstr>7.3.3  t-分佈</vt:lpstr>
      <vt:lpstr>7.3.3  t-分佈</vt:lpstr>
      <vt:lpstr>7.3.3  t-分佈</vt:lpstr>
      <vt:lpstr>7.3.3  t-分佈</vt:lpstr>
      <vt:lpstr>7.3.3  t-分佈</vt:lpstr>
      <vt:lpstr>7.3.3  t-分佈</vt:lpstr>
      <vt:lpstr>7.3.4  F-分佈</vt:lpstr>
      <vt:lpstr>7.3.4  F-分佈</vt:lpstr>
      <vt:lpstr>7.3.4  F-分佈</vt:lpstr>
      <vt:lpstr>7.3.4  F-分佈</vt:lpstr>
      <vt:lpstr>7.3.4  F-分佈</vt:lpstr>
      <vt:lpstr>7.3.4  F-分佈</vt:lpstr>
      <vt:lpstr>7.3.4  F-分佈</vt:lpstr>
      <vt:lpstr>7.3.4  F-分佈</vt:lpstr>
      <vt:lpstr>7.3.4  F-分佈</vt:lpstr>
      <vt:lpstr>7.3.4  F-分佈</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機率與統計</dc:title>
  <dc:creator>Owner</dc:creator>
  <cp:lastModifiedBy>winx</cp:lastModifiedBy>
  <cp:revision>53</cp:revision>
  <dcterms:created xsi:type="dcterms:W3CDTF">2019-12-02T01:25:19Z</dcterms:created>
  <dcterms:modified xsi:type="dcterms:W3CDTF">2019-12-06T03:38:22Z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TC010690502052</vt:lpwstr>
  </property>
</Properties>
</file>